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sldIdLst>
    <p:sldId id="720" r:id="rId5"/>
    <p:sldId id="751" r:id="rId6"/>
    <p:sldId id="652" r:id="rId7"/>
    <p:sldId id="728" r:id="rId8"/>
    <p:sldId id="622" r:id="rId9"/>
    <p:sldId id="689" r:id="rId10"/>
    <p:sldId id="737" r:id="rId11"/>
    <p:sldId id="738" r:id="rId12"/>
    <p:sldId id="735" r:id="rId13"/>
    <p:sldId id="621" r:id="rId14"/>
    <p:sldId id="729" r:id="rId15"/>
    <p:sldId id="672" r:id="rId16"/>
    <p:sldId id="713" r:id="rId17"/>
    <p:sldId id="740" r:id="rId18"/>
    <p:sldId id="629" r:id="rId19"/>
    <p:sldId id="691" r:id="rId20"/>
    <p:sldId id="723" r:id="rId21"/>
    <p:sldId id="549" r:id="rId22"/>
    <p:sldId id="550" r:id="rId23"/>
    <p:sldId id="654" r:id="rId24"/>
    <p:sldId id="715" r:id="rId25"/>
    <p:sldId id="750" r:id="rId26"/>
    <p:sldId id="554" r:id="rId27"/>
    <p:sldId id="747" r:id="rId28"/>
    <p:sldId id="733" r:id="rId29"/>
    <p:sldId id="727" r:id="rId30"/>
    <p:sldId id="724" r:id="rId31"/>
    <p:sldId id="624" r:id="rId32"/>
    <p:sldId id="559" r:id="rId33"/>
    <p:sldId id="699" r:id="rId34"/>
    <p:sldId id="564" r:id="rId35"/>
    <p:sldId id="566" r:id="rId36"/>
    <p:sldId id="711" r:id="rId37"/>
    <p:sldId id="569" r:id="rId38"/>
    <p:sldId id="570" r:id="rId39"/>
    <p:sldId id="707" r:id="rId40"/>
    <p:sldId id="577" r:id="rId41"/>
    <p:sldId id="578" r:id="rId42"/>
    <p:sldId id="579" r:id="rId43"/>
    <p:sldId id="580" r:id="rId44"/>
    <p:sldId id="581" r:id="rId45"/>
    <p:sldId id="582" r:id="rId46"/>
    <p:sldId id="583" r:id="rId47"/>
    <p:sldId id="596" r:id="rId48"/>
    <p:sldId id="752"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33FF"/>
    <a:srgbClr val="9428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p:scale>
          <a:sx n="66" d="100"/>
          <a:sy n="66" d="100"/>
        </p:scale>
        <p:origin x="1300" y="80"/>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11A76-8613-4D06-BAA0-B5CD49DC156C}" type="datetimeFigureOut">
              <a:rPr lang="en-US" smtClean="0"/>
              <a:t>9/18/2020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D36BE-1124-4F37-B282-B8EB3FE75AD7}" type="slidenum">
              <a:rPr lang="en-US" smtClean="0"/>
              <a:t>‹#›</a:t>
            </a:fld>
            <a:endParaRPr lang="en-US"/>
          </a:p>
        </p:txBody>
      </p:sp>
    </p:spTree>
    <p:extLst>
      <p:ext uri="{BB962C8B-B14F-4D97-AF65-F5344CB8AC3E}">
        <p14:creationId xmlns:p14="http://schemas.microsoft.com/office/powerpoint/2010/main" val="317970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B0321E-F086-4BC2-ABD1-A4D7742E0D89}" type="slidenum">
              <a:rPr lang="en-US" smtClean="0"/>
              <a:pPr>
                <a:defRPr/>
              </a:pPr>
              <a:t>1</a:t>
            </a:fld>
            <a:endParaRPr lang="en-US" dirty="0"/>
          </a:p>
        </p:txBody>
      </p:sp>
    </p:spTree>
    <p:extLst>
      <p:ext uri="{BB962C8B-B14F-4D97-AF65-F5344CB8AC3E}">
        <p14:creationId xmlns:p14="http://schemas.microsoft.com/office/powerpoint/2010/main" val="2689274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0B0321E-F086-4BC2-ABD1-A4D7742E0D89}" type="slidenum">
              <a:rPr lang="en-US" smtClean="0"/>
              <a:pPr>
                <a:defRPr/>
              </a:pPr>
              <a:t>11</a:t>
            </a:fld>
            <a:endParaRPr lang="en-US" dirty="0"/>
          </a:p>
        </p:txBody>
      </p:sp>
    </p:spTree>
    <p:extLst>
      <p:ext uri="{BB962C8B-B14F-4D97-AF65-F5344CB8AC3E}">
        <p14:creationId xmlns:p14="http://schemas.microsoft.com/office/powerpoint/2010/main" val="1008502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12</a:t>
            </a:fld>
            <a:endParaRPr lang="en-US" dirty="0"/>
          </a:p>
        </p:txBody>
      </p:sp>
    </p:spTree>
    <p:extLst>
      <p:ext uri="{BB962C8B-B14F-4D97-AF65-F5344CB8AC3E}">
        <p14:creationId xmlns:p14="http://schemas.microsoft.com/office/powerpoint/2010/main" val="702859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B0321E-F086-4BC2-ABD1-A4D7742E0D89}" type="slidenum">
              <a:rPr lang="en-US" smtClean="0"/>
              <a:pPr>
                <a:defRPr/>
              </a:pPr>
              <a:t>13</a:t>
            </a:fld>
            <a:endParaRPr lang="en-US" dirty="0"/>
          </a:p>
        </p:txBody>
      </p:sp>
    </p:spTree>
    <p:extLst>
      <p:ext uri="{BB962C8B-B14F-4D97-AF65-F5344CB8AC3E}">
        <p14:creationId xmlns:p14="http://schemas.microsoft.com/office/powerpoint/2010/main" val="3944986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B0321E-F086-4BC2-ABD1-A4D7742E0D89}" type="slidenum">
              <a:rPr lang="en-US" smtClean="0"/>
              <a:pPr>
                <a:defRPr/>
              </a:pPr>
              <a:t>14</a:t>
            </a:fld>
            <a:endParaRPr lang="en-US" dirty="0"/>
          </a:p>
        </p:txBody>
      </p:sp>
    </p:spTree>
    <p:extLst>
      <p:ext uri="{BB962C8B-B14F-4D97-AF65-F5344CB8AC3E}">
        <p14:creationId xmlns:p14="http://schemas.microsoft.com/office/powerpoint/2010/main" val="1898511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15</a:t>
            </a:fld>
            <a:endParaRPr lang="en-US" dirty="0"/>
          </a:p>
        </p:txBody>
      </p:sp>
    </p:spTree>
    <p:extLst>
      <p:ext uri="{BB962C8B-B14F-4D97-AF65-F5344CB8AC3E}">
        <p14:creationId xmlns:p14="http://schemas.microsoft.com/office/powerpoint/2010/main" val="2704320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0B0321E-F086-4BC2-ABD1-A4D7742E0D89}" type="slidenum">
              <a:rPr lang="en-US" smtClean="0"/>
              <a:pPr>
                <a:defRPr/>
              </a:pPr>
              <a:t>16</a:t>
            </a:fld>
            <a:endParaRPr lang="en-US" dirty="0"/>
          </a:p>
        </p:txBody>
      </p:sp>
    </p:spTree>
    <p:extLst>
      <p:ext uri="{BB962C8B-B14F-4D97-AF65-F5344CB8AC3E}">
        <p14:creationId xmlns:p14="http://schemas.microsoft.com/office/powerpoint/2010/main" val="736688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0B0321E-F086-4BC2-ABD1-A4D7742E0D89}" type="slidenum">
              <a:rPr lang="en-US" smtClean="0"/>
              <a:pPr>
                <a:defRPr/>
              </a:pPr>
              <a:t>17</a:t>
            </a:fld>
            <a:endParaRPr lang="en-US" dirty="0"/>
          </a:p>
        </p:txBody>
      </p:sp>
    </p:spTree>
    <p:extLst>
      <p:ext uri="{BB962C8B-B14F-4D97-AF65-F5344CB8AC3E}">
        <p14:creationId xmlns:p14="http://schemas.microsoft.com/office/powerpoint/2010/main" val="1730324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marL="221318" indent="-221318" defTabSz="897743" eaLnBrk="1" hangingPunct="1">
              <a:spcBef>
                <a:spcPct val="0"/>
              </a:spcBef>
            </a:pPr>
            <a:r>
              <a:rPr lang="en-US" dirty="0"/>
              <a:t>So, Why Solar?</a:t>
            </a:r>
          </a:p>
          <a:p>
            <a:pPr marL="221318" indent="-221318" defTabSz="897743" eaLnBrk="1" hangingPunct="1">
              <a:spcBef>
                <a:spcPct val="0"/>
              </a:spcBef>
            </a:pPr>
            <a:endParaRPr lang="en-US" dirty="0"/>
          </a:p>
          <a:p>
            <a:pPr marL="726300" lvl="1" indent="-277428" defTabSz="897743" eaLnBrk="1" hangingPunct="1">
              <a:spcBef>
                <a:spcPct val="0"/>
              </a:spcBef>
            </a:pPr>
            <a:r>
              <a:rPr lang="en-US" dirty="0"/>
              <a:t>The #1 reason solar has emerged as a viable renewable energy technology today is reliability!  The technology that we use today was invented almost 60 years ago and the first solar array was installed in the United States in the 1960’s, it still functions today!  Solar Arrays are extremely reliable, and almost all of the panels sold today carry a warranty of 25 years!  Imagine a car with a 25 year warranty, or a washing machine!  </a:t>
            </a:r>
          </a:p>
          <a:p>
            <a:pPr marL="726300" lvl="1" indent="-277428" defTabSz="897743" eaLnBrk="1" hangingPunct="1">
              <a:spcBef>
                <a:spcPct val="0"/>
              </a:spcBef>
            </a:pPr>
            <a:endParaRPr lang="en-US" dirty="0"/>
          </a:p>
          <a:p>
            <a:pPr marL="726300" lvl="1" indent="-277428" defTabSz="897743" eaLnBrk="1" hangingPunct="1">
              <a:spcBef>
                <a:spcPct val="0"/>
              </a:spcBef>
            </a:pPr>
            <a:r>
              <a:rPr lang="en-US" dirty="0"/>
              <a:t>A typical solar array has no moving parts, so over time there is a very high uptime of these systems.  Solar arrays are designed to have a minimum useful lifespan of 25 years, systems routinely last longer than that.  </a:t>
            </a:r>
          </a:p>
          <a:p>
            <a:pPr marL="726300" lvl="1" indent="-277428" defTabSz="897743" eaLnBrk="1" hangingPunct="1">
              <a:spcBef>
                <a:spcPct val="0"/>
              </a:spcBef>
            </a:pPr>
            <a:endParaRPr lang="en-US" dirty="0"/>
          </a:p>
          <a:p>
            <a:pPr marL="726300" lvl="1" indent="-277428" defTabSz="897743" eaLnBrk="1" hangingPunct="1">
              <a:spcBef>
                <a:spcPct val="0"/>
              </a:spcBef>
            </a:pPr>
            <a:r>
              <a:rPr lang="en-US" dirty="0"/>
              <a:t>With no moving parts there is also virtually no maintenance.  In more arid climates you do need to wash panels routinely to prevent soiling, however we get enough rainfall in our area that this is rarely necessary. </a:t>
            </a:r>
          </a:p>
          <a:p>
            <a:pPr marL="221318" indent="-221318" defTabSz="897743" eaLnBrk="1" hangingPunct="1">
              <a:spcBef>
                <a:spcPct val="0"/>
              </a:spcBef>
            </a:pPr>
            <a:endParaRPr lang="en-US" dirty="0"/>
          </a:p>
        </p:txBody>
      </p:sp>
      <p:sp>
        <p:nvSpPr>
          <p:cNvPr id="57348" name="Slide Number Placeholder 3"/>
          <p:cNvSpPr txBox="1">
            <a:spLocks noGrp="1"/>
          </p:cNvSpPr>
          <p:nvPr/>
        </p:nvSpPr>
        <p:spPr bwMode="auto">
          <a:xfrm>
            <a:off x="3805484" y="8549650"/>
            <a:ext cx="2911263" cy="450064"/>
          </a:xfrm>
          <a:prstGeom prst="rect">
            <a:avLst/>
          </a:prstGeom>
          <a:noFill/>
          <a:ln w="9525">
            <a:noFill/>
            <a:miter lim="800000"/>
            <a:headEnd/>
            <a:tailEnd/>
          </a:ln>
        </p:spPr>
        <p:txBody>
          <a:bodyPr lIns="89775" tIns="44888" rIns="89775" bIns="44888" anchor="b"/>
          <a:lstStyle/>
          <a:p>
            <a:pPr algn="r"/>
            <a:fld id="{6E54085E-7DEF-4998-91A5-9BA669E0C70A}" type="slidenum">
              <a:rPr lang="en-US" sz="1200">
                <a:latin typeface="Calibri" pitchFamily="34" charset="0"/>
                <a:cs typeface="Arial" pitchFamily="34" charset="0"/>
              </a:rPr>
              <a:pPr algn="r"/>
              <a:t>18</a:t>
            </a:fld>
            <a:endParaRPr lang="en-US" sz="1200" dirty="0">
              <a:latin typeface="Calibri" pitchFamily="34" charset="0"/>
              <a:cs typeface="Arial" pitchFamily="34" charset="0"/>
            </a:endParaRPr>
          </a:p>
        </p:txBody>
      </p:sp>
    </p:spTree>
    <p:extLst>
      <p:ext uri="{BB962C8B-B14F-4D97-AF65-F5344CB8AC3E}">
        <p14:creationId xmlns:p14="http://schemas.microsoft.com/office/powerpoint/2010/main" val="1712550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19</a:t>
            </a:fld>
            <a:endParaRPr lang="en-US" dirty="0"/>
          </a:p>
        </p:txBody>
      </p:sp>
    </p:spTree>
    <p:extLst>
      <p:ext uri="{BB962C8B-B14F-4D97-AF65-F5344CB8AC3E}">
        <p14:creationId xmlns:p14="http://schemas.microsoft.com/office/powerpoint/2010/main" val="2707845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689974" indent="-265374" eaLnBrk="0" hangingPunct="0">
              <a:defRPr>
                <a:solidFill>
                  <a:schemeClr val="tx1"/>
                </a:solidFill>
                <a:latin typeface="Arial" charset="0"/>
                <a:cs typeface="Arial" charset="0"/>
              </a:defRPr>
            </a:lvl2pPr>
            <a:lvl3pPr marL="1061500" indent="-212301" eaLnBrk="0" hangingPunct="0">
              <a:defRPr>
                <a:solidFill>
                  <a:schemeClr val="tx1"/>
                </a:solidFill>
                <a:latin typeface="Arial" charset="0"/>
                <a:cs typeface="Arial" charset="0"/>
              </a:defRPr>
            </a:lvl3pPr>
            <a:lvl4pPr marL="1486098" indent="-212301" eaLnBrk="0" hangingPunct="0">
              <a:defRPr>
                <a:solidFill>
                  <a:schemeClr val="tx1"/>
                </a:solidFill>
                <a:latin typeface="Arial" charset="0"/>
                <a:cs typeface="Arial" charset="0"/>
              </a:defRPr>
            </a:lvl4pPr>
            <a:lvl5pPr marL="1910698" indent="-212301" eaLnBrk="0" hangingPunct="0">
              <a:defRPr>
                <a:solidFill>
                  <a:schemeClr val="tx1"/>
                </a:solidFill>
                <a:latin typeface="Arial" charset="0"/>
                <a:cs typeface="Arial" charset="0"/>
              </a:defRPr>
            </a:lvl5pPr>
            <a:lvl6pPr marL="2335296" indent="-212301" defTabSz="424599" eaLnBrk="0" fontAlgn="base" hangingPunct="0">
              <a:spcBef>
                <a:spcPct val="0"/>
              </a:spcBef>
              <a:spcAft>
                <a:spcPct val="0"/>
              </a:spcAft>
              <a:defRPr>
                <a:solidFill>
                  <a:schemeClr val="tx1"/>
                </a:solidFill>
                <a:latin typeface="Arial" charset="0"/>
                <a:cs typeface="Arial" charset="0"/>
              </a:defRPr>
            </a:lvl6pPr>
            <a:lvl7pPr marL="2759895" indent="-212301" defTabSz="424599" eaLnBrk="0" fontAlgn="base" hangingPunct="0">
              <a:spcBef>
                <a:spcPct val="0"/>
              </a:spcBef>
              <a:spcAft>
                <a:spcPct val="0"/>
              </a:spcAft>
              <a:defRPr>
                <a:solidFill>
                  <a:schemeClr val="tx1"/>
                </a:solidFill>
                <a:latin typeface="Arial" charset="0"/>
                <a:cs typeface="Arial" charset="0"/>
              </a:defRPr>
            </a:lvl7pPr>
            <a:lvl8pPr marL="3184493" indent="-212301" defTabSz="424599" eaLnBrk="0" fontAlgn="base" hangingPunct="0">
              <a:spcBef>
                <a:spcPct val="0"/>
              </a:spcBef>
              <a:spcAft>
                <a:spcPct val="0"/>
              </a:spcAft>
              <a:defRPr>
                <a:solidFill>
                  <a:schemeClr val="tx1"/>
                </a:solidFill>
                <a:latin typeface="Arial" charset="0"/>
                <a:cs typeface="Arial" charset="0"/>
              </a:defRPr>
            </a:lvl8pPr>
            <a:lvl9pPr marL="3609094" indent="-212301" defTabSz="424599" eaLnBrk="0" fontAlgn="base" hangingPunct="0">
              <a:spcBef>
                <a:spcPct val="0"/>
              </a:spcBef>
              <a:spcAft>
                <a:spcPct val="0"/>
              </a:spcAft>
              <a:defRPr>
                <a:solidFill>
                  <a:schemeClr val="tx1"/>
                </a:solidFill>
                <a:latin typeface="Arial" charset="0"/>
                <a:cs typeface="Arial" charset="0"/>
              </a:defRPr>
            </a:lvl9pPr>
          </a:lstStyle>
          <a:p>
            <a:pPr eaLnBrk="1" hangingPunct="1"/>
            <a:fld id="{82470A2D-F9B2-4BC7-8B97-AD8C9DCFA034}" type="slidenum">
              <a:rPr lang="en-US" smtClean="0">
                <a:latin typeface="Calibri" charset="0"/>
              </a:rPr>
              <a:pPr eaLnBrk="1" hangingPunct="1"/>
              <a:t>20</a:t>
            </a:fld>
            <a:endParaRPr lang="en-US" dirty="0">
              <a:latin typeface="Calibri" charset="0"/>
            </a:endParaRPr>
          </a:p>
        </p:txBody>
      </p:sp>
    </p:spTree>
    <p:extLst>
      <p:ext uri="{BB962C8B-B14F-4D97-AF65-F5344CB8AC3E}">
        <p14:creationId xmlns:p14="http://schemas.microsoft.com/office/powerpoint/2010/main" val="57387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2</a:t>
            </a:fld>
            <a:endParaRPr lang="en-US" dirty="0"/>
          </a:p>
        </p:txBody>
      </p:sp>
    </p:spTree>
    <p:extLst>
      <p:ext uri="{BB962C8B-B14F-4D97-AF65-F5344CB8AC3E}">
        <p14:creationId xmlns:p14="http://schemas.microsoft.com/office/powerpoint/2010/main" val="3818811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0B0321E-F086-4BC2-ABD1-A4D7742E0D89}" type="slidenum">
              <a:rPr lang="en-US" smtClean="0"/>
              <a:pPr>
                <a:defRPr/>
              </a:pPr>
              <a:t>21</a:t>
            </a:fld>
            <a:endParaRPr lang="en-US" dirty="0"/>
          </a:p>
        </p:txBody>
      </p:sp>
    </p:spTree>
    <p:extLst>
      <p:ext uri="{BB962C8B-B14F-4D97-AF65-F5344CB8AC3E}">
        <p14:creationId xmlns:p14="http://schemas.microsoft.com/office/powerpoint/2010/main" val="2633737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23</a:t>
            </a:fld>
            <a:endParaRPr lang="en-US" dirty="0"/>
          </a:p>
        </p:txBody>
      </p:sp>
    </p:spTree>
    <p:extLst>
      <p:ext uri="{BB962C8B-B14F-4D97-AF65-F5344CB8AC3E}">
        <p14:creationId xmlns:p14="http://schemas.microsoft.com/office/powerpoint/2010/main" val="609072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25</a:t>
            </a:fld>
            <a:endParaRPr lang="en-US" dirty="0"/>
          </a:p>
        </p:txBody>
      </p:sp>
    </p:spTree>
    <p:extLst>
      <p:ext uri="{BB962C8B-B14F-4D97-AF65-F5344CB8AC3E}">
        <p14:creationId xmlns:p14="http://schemas.microsoft.com/office/powerpoint/2010/main" val="2392442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0B0321E-F086-4BC2-ABD1-A4D7742E0D89}" type="slidenum">
              <a:rPr lang="en-US" smtClean="0"/>
              <a:pPr>
                <a:defRPr/>
              </a:pPr>
              <a:t>26</a:t>
            </a:fld>
            <a:endParaRPr lang="en-US" dirty="0"/>
          </a:p>
        </p:txBody>
      </p:sp>
    </p:spTree>
    <p:extLst>
      <p:ext uri="{BB962C8B-B14F-4D97-AF65-F5344CB8AC3E}">
        <p14:creationId xmlns:p14="http://schemas.microsoft.com/office/powerpoint/2010/main" val="3843710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0B0321E-F086-4BC2-ABD1-A4D7742E0D89}" type="slidenum">
              <a:rPr lang="en-US" smtClean="0"/>
              <a:pPr>
                <a:defRPr/>
              </a:pPr>
              <a:t>27</a:t>
            </a:fld>
            <a:endParaRPr lang="en-US" dirty="0"/>
          </a:p>
        </p:txBody>
      </p:sp>
    </p:spTree>
    <p:extLst>
      <p:ext uri="{BB962C8B-B14F-4D97-AF65-F5344CB8AC3E}">
        <p14:creationId xmlns:p14="http://schemas.microsoft.com/office/powerpoint/2010/main" val="2399986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28</a:t>
            </a:fld>
            <a:endParaRPr lang="en-US" dirty="0"/>
          </a:p>
        </p:txBody>
      </p:sp>
    </p:spTree>
    <p:extLst>
      <p:ext uri="{BB962C8B-B14F-4D97-AF65-F5344CB8AC3E}">
        <p14:creationId xmlns:p14="http://schemas.microsoft.com/office/powerpoint/2010/main" val="1163034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29</a:t>
            </a:fld>
            <a:endParaRPr lang="en-US" dirty="0"/>
          </a:p>
        </p:txBody>
      </p:sp>
    </p:spTree>
    <p:extLst>
      <p:ext uri="{BB962C8B-B14F-4D97-AF65-F5344CB8AC3E}">
        <p14:creationId xmlns:p14="http://schemas.microsoft.com/office/powerpoint/2010/main" val="1050555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30</a:t>
            </a:fld>
            <a:endParaRPr lang="en-US" dirty="0"/>
          </a:p>
        </p:txBody>
      </p:sp>
    </p:spTree>
    <p:extLst>
      <p:ext uri="{BB962C8B-B14F-4D97-AF65-F5344CB8AC3E}">
        <p14:creationId xmlns:p14="http://schemas.microsoft.com/office/powerpoint/2010/main" val="2848185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31</a:t>
            </a:fld>
            <a:endParaRPr lang="en-US" dirty="0"/>
          </a:p>
        </p:txBody>
      </p:sp>
    </p:spTree>
    <p:extLst>
      <p:ext uri="{BB962C8B-B14F-4D97-AF65-F5344CB8AC3E}">
        <p14:creationId xmlns:p14="http://schemas.microsoft.com/office/powerpoint/2010/main" val="2918193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32</a:t>
            </a:fld>
            <a:endParaRPr lang="en-US" dirty="0"/>
          </a:p>
        </p:txBody>
      </p:sp>
    </p:spTree>
    <p:extLst>
      <p:ext uri="{BB962C8B-B14F-4D97-AF65-F5344CB8AC3E}">
        <p14:creationId xmlns:p14="http://schemas.microsoft.com/office/powerpoint/2010/main" val="2789309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3</a:t>
            </a:fld>
            <a:endParaRPr lang="en-US" dirty="0"/>
          </a:p>
        </p:txBody>
      </p:sp>
    </p:spTree>
    <p:extLst>
      <p:ext uri="{BB962C8B-B14F-4D97-AF65-F5344CB8AC3E}">
        <p14:creationId xmlns:p14="http://schemas.microsoft.com/office/powerpoint/2010/main" val="2749039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33</a:t>
            </a:fld>
            <a:endParaRPr lang="en-US" dirty="0"/>
          </a:p>
        </p:txBody>
      </p:sp>
    </p:spTree>
    <p:extLst>
      <p:ext uri="{BB962C8B-B14F-4D97-AF65-F5344CB8AC3E}">
        <p14:creationId xmlns:p14="http://schemas.microsoft.com/office/powerpoint/2010/main" val="1637606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34</a:t>
            </a:fld>
            <a:endParaRPr lang="en-US" dirty="0"/>
          </a:p>
        </p:txBody>
      </p:sp>
    </p:spTree>
    <p:extLst>
      <p:ext uri="{BB962C8B-B14F-4D97-AF65-F5344CB8AC3E}">
        <p14:creationId xmlns:p14="http://schemas.microsoft.com/office/powerpoint/2010/main" val="1982043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35</a:t>
            </a:fld>
            <a:endParaRPr lang="en-US" dirty="0"/>
          </a:p>
        </p:txBody>
      </p:sp>
    </p:spTree>
    <p:extLst>
      <p:ext uri="{BB962C8B-B14F-4D97-AF65-F5344CB8AC3E}">
        <p14:creationId xmlns:p14="http://schemas.microsoft.com/office/powerpoint/2010/main" val="606729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36</a:t>
            </a:fld>
            <a:endParaRPr lang="en-US" dirty="0"/>
          </a:p>
        </p:txBody>
      </p:sp>
    </p:spTree>
    <p:extLst>
      <p:ext uri="{BB962C8B-B14F-4D97-AF65-F5344CB8AC3E}">
        <p14:creationId xmlns:p14="http://schemas.microsoft.com/office/powerpoint/2010/main" val="385634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37</a:t>
            </a:fld>
            <a:endParaRPr lang="en-US" dirty="0"/>
          </a:p>
        </p:txBody>
      </p:sp>
    </p:spTree>
    <p:extLst>
      <p:ext uri="{BB962C8B-B14F-4D97-AF65-F5344CB8AC3E}">
        <p14:creationId xmlns:p14="http://schemas.microsoft.com/office/powerpoint/2010/main" val="2538769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38</a:t>
            </a:fld>
            <a:endParaRPr lang="en-US" dirty="0"/>
          </a:p>
        </p:txBody>
      </p:sp>
    </p:spTree>
    <p:extLst>
      <p:ext uri="{BB962C8B-B14F-4D97-AF65-F5344CB8AC3E}">
        <p14:creationId xmlns:p14="http://schemas.microsoft.com/office/powerpoint/2010/main" val="1526548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marL="216643" indent="-216643" defTabSz="897743" eaLnBrk="1" hangingPunct="1">
              <a:spcBef>
                <a:spcPct val="0"/>
              </a:spcBef>
            </a:pPr>
            <a:r>
              <a:rPr lang="en-US" dirty="0"/>
              <a:t>What makes a good solar array?</a:t>
            </a:r>
          </a:p>
          <a:p>
            <a:pPr marL="216643" indent="-216643" defTabSz="897743" eaLnBrk="1" hangingPunct="1">
              <a:spcBef>
                <a:spcPct val="0"/>
              </a:spcBef>
            </a:pPr>
            <a:endParaRPr lang="en-US" dirty="0"/>
          </a:p>
          <a:p>
            <a:pPr marL="712272" lvl="1" indent="-271192" defTabSz="897743" eaLnBrk="1" hangingPunct="1">
              <a:spcBef>
                <a:spcPct val="0"/>
              </a:spcBef>
            </a:pPr>
            <a:r>
              <a:rPr lang="en-US" dirty="0"/>
              <a:t>There are a number of ingredients that go into making a residential solar installation successful.  It isn’t just putting some panels on a roof and connecting that up to the homes electrical system.  The real challenge for a homeowner looking to go solar is wading through all of the different incentives and regulations to ensure that the process happens as smoothly and quickly as possible.  A qualified installer/integrator can usually help, and we actually do everything for our system owners, as we believe this should be our full time job, not yours.</a:t>
            </a:r>
          </a:p>
          <a:p>
            <a:pPr marL="712272" lvl="1" indent="-271192" defTabSz="897743" eaLnBrk="1" hangingPunct="1">
              <a:spcBef>
                <a:spcPct val="0"/>
              </a:spcBef>
            </a:pPr>
            <a:endParaRPr lang="en-US" dirty="0"/>
          </a:p>
          <a:p>
            <a:pPr marL="712272" lvl="1" indent="-271192" defTabSz="897743" eaLnBrk="1" hangingPunct="1">
              <a:spcBef>
                <a:spcPct val="0"/>
              </a:spcBef>
            </a:pPr>
            <a:r>
              <a:rPr lang="en-US" dirty="0"/>
              <a:t>A typical residential installation will go through these steps</a:t>
            </a:r>
          </a:p>
          <a:p>
            <a:pPr marL="216643" indent="-216643" defTabSz="897743" eaLnBrk="1" hangingPunct="1">
              <a:spcBef>
                <a:spcPct val="0"/>
              </a:spcBef>
            </a:pPr>
            <a:endParaRPr lang="en-US" dirty="0"/>
          </a:p>
        </p:txBody>
      </p:sp>
      <p:sp>
        <p:nvSpPr>
          <p:cNvPr id="59396" name="Slide Number Placeholder 3"/>
          <p:cNvSpPr txBox="1">
            <a:spLocks noGrp="1"/>
          </p:cNvSpPr>
          <p:nvPr/>
        </p:nvSpPr>
        <p:spPr bwMode="auto">
          <a:xfrm>
            <a:off x="3805484" y="8549650"/>
            <a:ext cx="2911263" cy="450064"/>
          </a:xfrm>
          <a:prstGeom prst="rect">
            <a:avLst/>
          </a:prstGeom>
          <a:noFill/>
          <a:ln w="9525">
            <a:noFill/>
            <a:miter lim="800000"/>
            <a:headEnd/>
            <a:tailEnd/>
          </a:ln>
        </p:spPr>
        <p:txBody>
          <a:bodyPr lIns="89775" tIns="44888" rIns="89775" bIns="44888" anchor="b"/>
          <a:lstStyle/>
          <a:p>
            <a:pPr algn="r"/>
            <a:fld id="{7349D467-C58D-465B-AB33-8A94CFC9CDA3}" type="slidenum">
              <a:rPr lang="en-US" sz="1200">
                <a:solidFill>
                  <a:srgbClr val="000000"/>
                </a:solidFill>
                <a:latin typeface="Calibri" pitchFamily="34" charset="0"/>
                <a:cs typeface="Arial" pitchFamily="34" charset="0"/>
              </a:rPr>
              <a:pPr algn="r"/>
              <a:t>39</a:t>
            </a:fld>
            <a:endParaRPr lang="en-US" sz="12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1057446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40</a:t>
            </a:fld>
            <a:endParaRPr lang="en-US" dirty="0"/>
          </a:p>
        </p:txBody>
      </p:sp>
    </p:spTree>
    <p:extLst>
      <p:ext uri="{BB962C8B-B14F-4D97-AF65-F5344CB8AC3E}">
        <p14:creationId xmlns:p14="http://schemas.microsoft.com/office/powerpoint/2010/main" val="29371722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41</a:t>
            </a:fld>
            <a:endParaRPr lang="en-US" dirty="0"/>
          </a:p>
        </p:txBody>
      </p:sp>
    </p:spTree>
    <p:extLst>
      <p:ext uri="{BB962C8B-B14F-4D97-AF65-F5344CB8AC3E}">
        <p14:creationId xmlns:p14="http://schemas.microsoft.com/office/powerpoint/2010/main" val="3078440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marL="216643" indent="-216643" defTabSz="897743" eaLnBrk="1" hangingPunct="1">
              <a:spcBef>
                <a:spcPct val="0"/>
              </a:spcBef>
            </a:pPr>
            <a:r>
              <a:rPr lang="en-US" dirty="0"/>
              <a:t>What makes a good solar array?</a:t>
            </a:r>
          </a:p>
          <a:p>
            <a:pPr marL="216643" indent="-216643" defTabSz="897743" eaLnBrk="1" hangingPunct="1">
              <a:spcBef>
                <a:spcPct val="0"/>
              </a:spcBef>
            </a:pPr>
            <a:endParaRPr lang="en-US" dirty="0"/>
          </a:p>
          <a:p>
            <a:pPr marL="712272" lvl="1" indent="-271192" defTabSz="897743" eaLnBrk="1" hangingPunct="1">
              <a:spcBef>
                <a:spcPct val="0"/>
              </a:spcBef>
            </a:pPr>
            <a:r>
              <a:rPr lang="en-US" dirty="0"/>
              <a:t>There are a number of ingredients that go into making a residential solar installation successful.  It isn’t just putting some panels on a roof and connecting that up to the homes electrical system.  The real challenge for a homeowner looking to go solar is wading through all of the different incentives and regulations to ensure that the process happens as smoothly and quickly as possible.  A qualified installer/integrator can usually help, and we actually do everything for our system owners, as we believe this should be our full time job, not yours.</a:t>
            </a:r>
          </a:p>
          <a:p>
            <a:pPr marL="712272" lvl="1" indent="-271192" defTabSz="897743" eaLnBrk="1" hangingPunct="1">
              <a:spcBef>
                <a:spcPct val="0"/>
              </a:spcBef>
            </a:pPr>
            <a:endParaRPr lang="en-US" dirty="0"/>
          </a:p>
          <a:p>
            <a:pPr marL="712272" lvl="1" indent="-271192" defTabSz="897743" eaLnBrk="1" hangingPunct="1">
              <a:spcBef>
                <a:spcPct val="0"/>
              </a:spcBef>
            </a:pPr>
            <a:r>
              <a:rPr lang="en-US" dirty="0"/>
              <a:t>A typical residential installation will go through these steps</a:t>
            </a:r>
          </a:p>
          <a:p>
            <a:pPr marL="216643" indent="-216643" defTabSz="897743" eaLnBrk="1" hangingPunct="1">
              <a:spcBef>
                <a:spcPct val="0"/>
              </a:spcBef>
            </a:pPr>
            <a:endParaRPr lang="en-US" dirty="0"/>
          </a:p>
        </p:txBody>
      </p:sp>
      <p:sp>
        <p:nvSpPr>
          <p:cNvPr id="60420" name="Slide Number Placeholder 3"/>
          <p:cNvSpPr txBox="1">
            <a:spLocks noGrp="1"/>
          </p:cNvSpPr>
          <p:nvPr/>
        </p:nvSpPr>
        <p:spPr bwMode="auto">
          <a:xfrm>
            <a:off x="3805484" y="8549650"/>
            <a:ext cx="2911263" cy="450064"/>
          </a:xfrm>
          <a:prstGeom prst="rect">
            <a:avLst/>
          </a:prstGeom>
          <a:noFill/>
          <a:ln w="9525">
            <a:noFill/>
            <a:miter lim="800000"/>
            <a:headEnd/>
            <a:tailEnd/>
          </a:ln>
        </p:spPr>
        <p:txBody>
          <a:bodyPr lIns="89775" tIns="44888" rIns="89775" bIns="44888" anchor="b"/>
          <a:lstStyle/>
          <a:p>
            <a:pPr algn="r"/>
            <a:fld id="{75975E47-5557-456C-A9A9-2DC376751913}" type="slidenum">
              <a:rPr lang="en-US" sz="1200">
                <a:solidFill>
                  <a:srgbClr val="000000"/>
                </a:solidFill>
                <a:latin typeface="Calibri" pitchFamily="34" charset="0"/>
                <a:cs typeface="Arial" pitchFamily="34" charset="0"/>
              </a:rPr>
              <a:pPr algn="r"/>
              <a:t>42</a:t>
            </a:fld>
            <a:endParaRPr lang="en-US" sz="12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59620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4</a:t>
            </a:fld>
            <a:endParaRPr lang="en-US" dirty="0"/>
          </a:p>
        </p:txBody>
      </p:sp>
    </p:spTree>
    <p:extLst>
      <p:ext uri="{BB962C8B-B14F-4D97-AF65-F5344CB8AC3E}">
        <p14:creationId xmlns:p14="http://schemas.microsoft.com/office/powerpoint/2010/main" val="32736050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43</a:t>
            </a:fld>
            <a:endParaRPr lang="en-US" dirty="0"/>
          </a:p>
        </p:txBody>
      </p:sp>
    </p:spTree>
    <p:extLst>
      <p:ext uri="{BB962C8B-B14F-4D97-AF65-F5344CB8AC3E}">
        <p14:creationId xmlns:p14="http://schemas.microsoft.com/office/powerpoint/2010/main" val="29954075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44</a:t>
            </a:fld>
            <a:endParaRPr lang="en-US" dirty="0"/>
          </a:p>
        </p:txBody>
      </p:sp>
    </p:spTree>
    <p:extLst>
      <p:ext uri="{BB962C8B-B14F-4D97-AF65-F5344CB8AC3E}">
        <p14:creationId xmlns:p14="http://schemas.microsoft.com/office/powerpoint/2010/main" val="859077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5</a:t>
            </a:fld>
            <a:endParaRPr lang="en-US" dirty="0"/>
          </a:p>
        </p:txBody>
      </p:sp>
    </p:spTree>
    <p:extLst>
      <p:ext uri="{BB962C8B-B14F-4D97-AF65-F5344CB8AC3E}">
        <p14:creationId xmlns:p14="http://schemas.microsoft.com/office/powerpoint/2010/main" val="2801060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6</a:t>
            </a:fld>
            <a:endParaRPr lang="en-US" dirty="0"/>
          </a:p>
        </p:txBody>
      </p:sp>
    </p:spTree>
    <p:extLst>
      <p:ext uri="{BB962C8B-B14F-4D97-AF65-F5344CB8AC3E}">
        <p14:creationId xmlns:p14="http://schemas.microsoft.com/office/powerpoint/2010/main" val="2990212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7</a:t>
            </a:fld>
            <a:endParaRPr lang="en-US" dirty="0"/>
          </a:p>
        </p:txBody>
      </p:sp>
    </p:spTree>
    <p:extLst>
      <p:ext uri="{BB962C8B-B14F-4D97-AF65-F5344CB8AC3E}">
        <p14:creationId xmlns:p14="http://schemas.microsoft.com/office/powerpoint/2010/main" val="1618950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8</a:t>
            </a:fld>
            <a:endParaRPr lang="en-US" dirty="0"/>
          </a:p>
        </p:txBody>
      </p:sp>
    </p:spTree>
    <p:extLst>
      <p:ext uri="{BB962C8B-B14F-4D97-AF65-F5344CB8AC3E}">
        <p14:creationId xmlns:p14="http://schemas.microsoft.com/office/powerpoint/2010/main" val="2404041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B0321E-F086-4BC2-ABD1-A4D7742E0D89}" type="slidenum">
              <a:rPr lang="en-US" smtClean="0"/>
              <a:pPr>
                <a:defRPr/>
              </a:pPr>
              <a:t>10</a:t>
            </a:fld>
            <a:endParaRPr lang="en-US" dirty="0"/>
          </a:p>
        </p:txBody>
      </p:sp>
    </p:spTree>
    <p:extLst>
      <p:ext uri="{BB962C8B-B14F-4D97-AF65-F5344CB8AC3E}">
        <p14:creationId xmlns:p14="http://schemas.microsoft.com/office/powerpoint/2010/main" val="317764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439D89-5331-429E-B493-48B0964D5494}"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A319C-DE14-418B-8B49-A9D114EC3B85}" type="slidenum">
              <a:rPr lang="en-US" smtClean="0"/>
              <a:t>‹#›</a:t>
            </a:fld>
            <a:endParaRPr lang="en-US"/>
          </a:p>
        </p:txBody>
      </p:sp>
    </p:spTree>
    <p:extLst>
      <p:ext uri="{BB962C8B-B14F-4D97-AF65-F5344CB8AC3E}">
        <p14:creationId xmlns:p14="http://schemas.microsoft.com/office/powerpoint/2010/main" val="4207041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439D89-5331-429E-B493-48B0964D5494}"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A319C-DE14-418B-8B49-A9D114EC3B85}" type="slidenum">
              <a:rPr lang="en-US" smtClean="0"/>
              <a:t>‹#›</a:t>
            </a:fld>
            <a:endParaRPr lang="en-US"/>
          </a:p>
        </p:txBody>
      </p:sp>
    </p:spTree>
    <p:extLst>
      <p:ext uri="{BB962C8B-B14F-4D97-AF65-F5344CB8AC3E}">
        <p14:creationId xmlns:p14="http://schemas.microsoft.com/office/powerpoint/2010/main" val="3474938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439D89-5331-429E-B493-48B0964D5494}"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A319C-DE14-418B-8B49-A9D114EC3B85}" type="slidenum">
              <a:rPr lang="en-US" smtClean="0"/>
              <a:t>‹#›</a:t>
            </a:fld>
            <a:endParaRPr lang="en-US"/>
          </a:p>
        </p:txBody>
      </p:sp>
    </p:spTree>
    <p:extLst>
      <p:ext uri="{BB962C8B-B14F-4D97-AF65-F5344CB8AC3E}">
        <p14:creationId xmlns:p14="http://schemas.microsoft.com/office/powerpoint/2010/main" val="3693353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855198"/>
            <a:ext cx="8229600" cy="5851525"/>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7817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439D89-5331-429E-B493-48B0964D5494}"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A319C-DE14-418B-8B49-A9D114EC3B85}" type="slidenum">
              <a:rPr lang="en-US" smtClean="0"/>
              <a:t>‹#›</a:t>
            </a:fld>
            <a:endParaRPr lang="en-US"/>
          </a:p>
        </p:txBody>
      </p:sp>
    </p:spTree>
    <p:extLst>
      <p:ext uri="{BB962C8B-B14F-4D97-AF65-F5344CB8AC3E}">
        <p14:creationId xmlns:p14="http://schemas.microsoft.com/office/powerpoint/2010/main" val="21278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439D89-5331-429E-B493-48B0964D5494}"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A319C-DE14-418B-8B49-A9D114EC3B85}" type="slidenum">
              <a:rPr lang="en-US" smtClean="0"/>
              <a:t>‹#›</a:t>
            </a:fld>
            <a:endParaRPr lang="en-US"/>
          </a:p>
        </p:txBody>
      </p:sp>
    </p:spTree>
    <p:extLst>
      <p:ext uri="{BB962C8B-B14F-4D97-AF65-F5344CB8AC3E}">
        <p14:creationId xmlns:p14="http://schemas.microsoft.com/office/powerpoint/2010/main" val="1786776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439D89-5331-429E-B493-48B0964D5494}"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A319C-DE14-418B-8B49-A9D114EC3B85}" type="slidenum">
              <a:rPr lang="en-US" smtClean="0"/>
              <a:t>‹#›</a:t>
            </a:fld>
            <a:endParaRPr lang="en-US"/>
          </a:p>
        </p:txBody>
      </p:sp>
    </p:spTree>
    <p:extLst>
      <p:ext uri="{BB962C8B-B14F-4D97-AF65-F5344CB8AC3E}">
        <p14:creationId xmlns:p14="http://schemas.microsoft.com/office/powerpoint/2010/main" val="733843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439D89-5331-429E-B493-48B0964D5494}" type="datetimeFigureOut">
              <a:rPr lang="en-US" smtClean="0"/>
              <a:t>9/18/2020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DA319C-DE14-418B-8B49-A9D114EC3B85}" type="slidenum">
              <a:rPr lang="en-US" smtClean="0"/>
              <a:t>‹#›</a:t>
            </a:fld>
            <a:endParaRPr lang="en-US"/>
          </a:p>
        </p:txBody>
      </p:sp>
    </p:spTree>
    <p:extLst>
      <p:ext uri="{BB962C8B-B14F-4D97-AF65-F5344CB8AC3E}">
        <p14:creationId xmlns:p14="http://schemas.microsoft.com/office/powerpoint/2010/main" val="4146395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B439D89-5331-429E-B493-48B0964D5494}" type="datetimeFigureOut">
              <a:rPr lang="en-US" smtClean="0"/>
              <a:t>9/18/2020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DA319C-DE14-418B-8B49-A9D114EC3B85}" type="slidenum">
              <a:rPr lang="en-US" smtClean="0"/>
              <a:t>‹#›</a:t>
            </a:fld>
            <a:endParaRPr lang="en-US"/>
          </a:p>
        </p:txBody>
      </p:sp>
    </p:spTree>
    <p:extLst>
      <p:ext uri="{BB962C8B-B14F-4D97-AF65-F5344CB8AC3E}">
        <p14:creationId xmlns:p14="http://schemas.microsoft.com/office/powerpoint/2010/main" val="3986279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39D89-5331-429E-B493-48B0964D5494}" type="datetimeFigureOut">
              <a:rPr lang="en-US" smtClean="0"/>
              <a:t>9/18/2020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DA319C-DE14-418B-8B49-A9D114EC3B85}" type="slidenum">
              <a:rPr lang="en-US" smtClean="0"/>
              <a:t>‹#›</a:t>
            </a:fld>
            <a:endParaRPr lang="en-US"/>
          </a:p>
        </p:txBody>
      </p:sp>
    </p:spTree>
    <p:extLst>
      <p:ext uri="{BB962C8B-B14F-4D97-AF65-F5344CB8AC3E}">
        <p14:creationId xmlns:p14="http://schemas.microsoft.com/office/powerpoint/2010/main" val="295703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439D89-5331-429E-B493-48B0964D5494}"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A319C-DE14-418B-8B49-A9D114EC3B85}" type="slidenum">
              <a:rPr lang="en-US" smtClean="0"/>
              <a:t>‹#›</a:t>
            </a:fld>
            <a:endParaRPr lang="en-US"/>
          </a:p>
        </p:txBody>
      </p:sp>
    </p:spTree>
    <p:extLst>
      <p:ext uri="{BB962C8B-B14F-4D97-AF65-F5344CB8AC3E}">
        <p14:creationId xmlns:p14="http://schemas.microsoft.com/office/powerpoint/2010/main" val="999808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439D89-5331-429E-B493-48B0964D5494}"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A319C-DE14-418B-8B49-A9D114EC3B85}" type="slidenum">
              <a:rPr lang="en-US" smtClean="0"/>
              <a:t>‹#›</a:t>
            </a:fld>
            <a:endParaRPr lang="en-US"/>
          </a:p>
        </p:txBody>
      </p:sp>
    </p:spTree>
    <p:extLst>
      <p:ext uri="{BB962C8B-B14F-4D97-AF65-F5344CB8AC3E}">
        <p14:creationId xmlns:p14="http://schemas.microsoft.com/office/powerpoint/2010/main" val="3064826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39D89-5331-429E-B493-48B0964D5494}" type="datetimeFigureOut">
              <a:rPr lang="en-US" smtClean="0"/>
              <a:t>9/18/2020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DA319C-DE14-418B-8B49-A9D114EC3B85}" type="slidenum">
              <a:rPr lang="en-US" smtClean="0"/>
              <a:t>‹#›</a:t>
            </a:fld>
            <a:endParaRPr lang="en-US"/>
          </a:p>
        </p:txBody>
      </p:sp>
    </p:spTree>
    <p:extLst>
      <p:ext uri="{BB962C8B-B14F-4D97-AF65-F5344CB8AC3E}">
        <p14:creationId xmlns:p14="http://schemas.microsoft.com/office/powerpoint/2010/main" val="3197616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jp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jpg"/><Relationship Id="rId5" Type="http://schemas.microsoft.com/office/2007/relationships/hdphoto" Target="../media/hdphoto7.wdp"/><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2CCCC4D-4582-4275-AE8E-4E5564C76D1B}"/>
              </a:ext>
            </a:extLst>
          </p:cNvPr>
          <p:cNvSpPr/>
          <p:nvPr/>
        </p:nvSpPr>
        <p:spPr>
          <a:xfrm rot="19034128">
            <a:off x="1764374" y="4931179"/>
            <a:ext cx="469462" cy="128141"/>
          </a:xfrm>
          <a:prstGeom prst="rect">
            <a:avLst/>
          </a:prstGeom>
          <a:solidFill>
            <a:srgbClr val="FAF9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5FD5ECB4-777B-421A-9A99-29F54ED6BD33}"/>
              </a:ext>
            </a:extLst>
          </p:cNvPr>
          <p:cNvGrpSpPr/>
          <p:nvPr/>
        </p:nvGrpSpPr>
        <p:grpSpPr>
          <a:xfrm>
            <a:off x="0" y="-118944"/>
            <a:ext cx="9144001" cy="6976944"/>
            <a:chOff x="-3" y="-134232"/>
            <a:chExt cx="9144001" cy="6976944"/>
          </a:xfrm>
        </p:grpSpPr>
        <p:grpSp>
          <p:nvGrpSpPr>
            <p:cNvPr id="2" name="Group 1">
              <a:extLst>
                <a:ext uri="{FF2B5EF4-FFF2-40B4-BE49-F238E27FC236}">
                  <a16:creationId xmlns:a16="http://schemas.microsoft.com/office/drawing/2014/main" id="{78921ED1-D3A2-421B-9E87-CD56CF380C22}"/>
                </a:ext>
              </a:extLst>
            </p:cNvPr>
            <p:cNvGrpSpPr/>
            <p:nvPr/>
          </p:nvGrpSpPr>
          <p:grpSpPr>
            <a:xfrm>
              <a:off x="-3" y="-134232"/>
              <a:ext cx="9144001" cy="6976944"/>
              <a:chOff x="-1" y="-103752"/>
              <a:chExt cx="9144001" cy="6976944"/>
            </a:xfrm>
          </p:grpSpPr>
          <p:pic>
            <p:nvPicPr>
              <p:cNvPr id="5" name="Picture 4" descr="A picture containing guitar&#10;&#10;Description automatically generated">
                <a:extLst>
                  <a:ext uri="{FF2B5EF4-FFF2-40B4-BE49-F238E27FC236}">
                    <a16:creationId xmlns:a16="http://schemas.microsoft.com/office/drawing/2014/main" id="{8A1C80D8-8411-4454-AC78-A652E25240B8}"/>
                  </a:ext>
                </a:extLst>
              </p:cNvPr>
              <p:cNvPicPr>
                <a:picLocks noChangeAspect="1"/>
              </p:cNvPicPr>
              <p:nvPr/>
            </p:nvPicPr>
            <p:blipFill rotWithShape="1">
              <a:blip r:embed="rId3">
                <a:extLst>
                  <a:ext uri="{28A0092B-C50C-407E-A947-70E740481C1C}">
                    <a14:useLocalDpi xmlns:a14="http://schemas.microsoft.com/office/drawing/2010/main" val="0"/>
                  </a:ext>
                </a:extLst>
              </a:blip>
              <a:srcRect l="11877" r="14401"/>
              <a:stretch/>
            </p:blipFill>
            <p:spPr>
              <a:xfrm>
                <a:off x="-1" y="-103752"/>
                <a:ext cx="9144001" cy="6976944"/>
              </a:xfrm>
              <a:prstGeom prst="rect">
                <a:avLst/>
              </a:prstGeom>
            </p:spPr>
          </p:pic>
          <p:sp>
            <p:nvSpPr>
              <p:cNvPr id="11" name="TextBox 10">
                <a:extLst>
                  <a:ext uri="{FF2B5EF4-FFF2-40B4-BE49-F238E27FC236}">
                    <a16:creationId xmlns:a16="http://schemas.microsoft.com/office/drawing/2014/main" id="{3F166D9D-DA2A-417B-BF04-4AC93FABF3F4}"/>
                  </a:ext>
                </a:extLst>
              </p:cNvPr>
              <p:cNvSpPr txBox="1"/>
              <p:nvPr/>
            </p:nvSpPr>
            <p:spPr>
              <a:xfrm>
                <a:off x="2772076" y="611436"/>
                <a:ext cx="6371924" cy="3385542"/>
              </a:xfrm>
              <a:prstGeom prst="rect">
                <a:avLst/>
              </a:prstGeom>
              <a:noFill/>
              <a:effectLst/>
            </p:spPr>
            <p:txBody>
              <a:bodyPr wrap="square" rtlCol="0">
                <a:spAutoFit/>
              </a:bodyPr>
              <a:lstStyle/>
              <a:p>
                <a:pPr algn="ctr">
                  <a:spcAft>
                    <a:spcPts val="1200"/>
                  </a:spcAft>
                </a:pPr>
                <a:r>
                  <a:rPr lang="en-US" sz="4800" b="1" spc="200" dirty="0">
                    <a:ln>
                      <a:solidFill>
                        <a:schemeClr val="tx1"/>
                      </a:solidFill>
                    </a:ln>
                    <a:effectLst>
                      <a:glow rad="127000">
                        <a:schemeClr val="bg1"/>
                      </a:glow>
                    </a:effectLst>
                    <a:latin typeface="Ink Free" panose="03080402000500000000" pitchFamily="66" charset="0"/>
                  </a:rPr>
                  <a:t>WELCOME </a:t>
                </a:r>
              </a:p>
              <a:p>
                <a:pPr algn="ctr">
                  <a:spcAft>
                    <a:spcPts val="1200"/>
                  </a:spcAft>
                </a:pPr>
                <a:r>
                  <a:rPr lang="en-US" sz="3200" b="1" spc="200" dirty="0">
                    <a:ln>
                      <a:solidFill>
                        <a:schemeClr val="tx1"/>
                      </a:solidFill>
                    </a:ln>
                    <a:effectLst>
                      <a:glow rad="127000">
                        <a:schemeClr val="bg1"/>
                      </a:glow>
                    </a:effectLst>
                    <a:latin typeface="Ink Free" panose="03080402000500000000" pitchFamily="66" charset="0"/>
                  </a:rPr>
                  <a:t>Holy Trinity Green Team!</a:t>
                </a:r>
              </a:p>
              <a:p>
                <a:pPr algn="ctr">
                  <a:spcAft>
                    <a:spcPts val="1200"/>
                  </a:spcAft>
                </a:pPr>
                <a:r>
                  <a:rPr lang="en-US" sz="3200" b="1" spc="200" dirty="0">
                    <a:ln>
                      <a:solidFill>
                        <a:schemeClr val="tx1"/>
                      </a:solidFill>
                    </a:ln>
                    <a:effectLst>
                      <a:glow rad="127000">
                        <a:schemeClr val="bg1"/>
                      </a:glow>
                    </a:effectLst>
                    <a:latin typeface="Ink Free" panose="03080402000500000000" pitchFamily="66" charset="0"/>
                  </a:rPr>
                  <a:t>HOME SOLAR OVERVIEW</a:t>
                </a:r>
              </a:p>
              <a:p>
                <a:pPr algn="ctr"/>
                <a:endParaRPr lang="en-US" spc="200" dirty="0">
                  <a:ln>
                    <a:solidFill>
                      <a:schemeClr val="tx1"/>
                    </a:solidFill>
                  </a:ln>
                  <a:effectLst>
                    <a:glow rad="127000">
                      <a:schemeClr val="bg1"/>
                    </a:glow>
                  </a:effectLst>
                  <a:latin typeface="Arial Narrow" panose="020B0606020202030204" pitchFamily="34" charset="0"/>
                  <a:cs typeface="Arial" panose="020B0604020202020204" pitchFamily="34" charset="0"/>
                </a:endParaRPr>
              </a:p>
              <a:p>
                <a:pPr algn="ctr"/>
                <a:r>
                  <a:rPr lang="en-US" spc="200" dirty="0">
                    <a:ln>
                      <a:solidFill>
                        <a:schemeClr val="tx1"/>
                      </a:solidFill>
                    </a:ln>
                    <a:effectLst>
                      <a:glow rad="127000">
                        <a:schemeClr val="bg1"/>
                      </a:glow>
                    </a:effectLst>
                    <a:latin typeface="Arial Narrow" panose="020B0606020202030204" pitchFamily="34" charset="0"/>
                    <a:cs typeface="Arial" panose="020B0604020202020204" pitchFamily="34" charset="0"/>
                  </a:rPr>
                  <a:t>Presented by Laureen Peck, Chief Marketing Officer</a:t>
                </a:r>
              </a:p>
              <a:p>
                <a:pPr algn="ctr"/>
                <a:endParaRPr lang="en-US" sz="3600" b="1" spc="200" dirty="0">
                  <a:ln>
                    <a:solidFill>
                      <a:schemeClr val="tx1"/>
                    </a:solidFill>
                  </a:ln>
                  <a:effectLst>
                    <a:glow rad="127000">
                      <a:schemeClr val="bg1"/>
                    </a:glow>
                  </a:effectLst>
                  <a:latin typeface="Ink Free" panose="03080402000500000000" pitchFamily="66" charset="0"/>
                </a:endParaRPr>
              </a:p>
            </p:txBody>
          </p:sp>
          <p:pic>
            <p:nvPicPr>
              <p:cNvPr id="13" name="Picture 12" descr="A picture containing sitting, red, clock, black&#10;&#10;Description automatically generated">
                <a:extLst>
                  <a:ext uri="{FF2B5EF4-FFF2-40B4-BE49-F238E27FC236}">
                    <a16:creationId xmlns:a16="http://schemas.microsoft.com/office/drawing/2014/main" id="{C581C9CD-0A2C-43B4-BE81-1C62C0FE608A}"/>
                  </a:ext>
                </a:extLst>
              </p:cNvPr>
              <p:cNvPicPr>
                <a:picLocks noChangeAspect="1"/>
              </p:cNvPicPr>
              <p:nvPr/>
            </p:nvPicPr>
            <p:blipFill>
              <a:blip r:embed="rId4"/>
              <a:stretch>
                <a:fillRect/>
              </a:stretch>
            </p:blipFill>
            <p:spPr>
              <a:xfrm>
                <a:off x="3988592" y="3730544"/>
                <a:ext cx="3413234" cy="777157"/>
              </a:xfrm>
              <a:prstGeom prst="rect">
                <a:avLst/>
              </a:prstGeom>
              <a:effectLst>
                <a:glow rad="520700">
                  <a:schemeClr val="bg1">
                    <a:alpha val="57000"/>
                  </a:schemeClr>
                </a:glow>
              </a:effectLst>
            </p:spPr>
          </p:pic>
        </p:grpSp>
        <p:cxnSp>
          <p:nvCxnSpPr>
            <p:cNvPr id="21" name="Straight Connector 20">
              <a:extLst>
                <a:ext uri="{FF2B5EF4-FFF2-40B4-BE49-F238E27FC236}">
                  <a16:creationId xmlns:a16="http://schemas.microsoft.com/office/drawing/2014/main" id="{19D48A8B-E7B2-440B-AE3E-75FF14EC2B72}"/>
                </a:ext>
              </a:extLst>
            </p:cNvPr>
            <p:cNvCxnSpPr>
              <a:cxnSpLocks/>
            </p:cNvCxnSpPr>
            <p:nvPr/>
          </p:nvCxnSpPr>
          <p:spPr>
            <a:xfrm>
              <a:off x="1645920" y="5172460"/>
              <a:ext cx="188154" cy="0"/>
            </a:xfrm>
            <a:prstGeom prst="line">
              <a:avLst/>
            </a:prstGeom>
            <a:ln w="76200">
              <a:solidFill>
                <a:srgbClr val="FAF9DB"/>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88034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58497" y="0"/>
            <a:ext cx="3314700" cy="1190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girl with blackboard.jpg"/>
          <p:cNvPicPr>
            <a:picLocks noChangeAspect="1"/>
          </p:cNvPicPr>
          <p:nvPr/>
        </p:nvPicPr>
        <p:blipFill rotWithShape="1">
          <a:blip r:embed="rId3" cstate="print"/>
          <a:srcRect l="5196" t="4150" b="38150"/>
          <a:stretch/>
        </p:blipFill>
        <p:spPr>
          <a:xfrm>
            <a:off x="1142068" y="209550"/>
            <a:ext cx="7261525" cy="6638925"/>
          </a:xfrm>
          <a:prstGeom prst="rect">
            <a:avLst/>
          </a:prstGeom>
        </p:spPr>
      </p:pic>
      <p:sp>
        <p:nvSpPr>
          <p:cNvPr id="11" name="Rectangle 10"/>
          <p:cNvSpPr/>
          <p:nvPr/>
        </p:nvSpPr>
        <p:spPr>
          <a:xfrm>
            <a:off x="1999654" y="975540"/>
            <a:ext cx="5546352" cy="4093428"/>
          </a:xfrm>
          <a:prstGeom prst="rect">
            <a:avLst/>
          </a:prstGeom>
          <a:noFill/>
        </p:spPr>
        <p:txBody>
          <a:bodyPr wrap="square">
            <a:spAutoFit/>
          </a:bodyPr>
          <a:lstStyle/>
          <a:p>
            <a:pPr algn="ctr"/>
            <a:r>
              <a:rPr lang="en-US" sz="4400" dirty="0">
                <a:solidFill>
                  <a:srgbClr val="FFFF00"/>
                </a:solidFill>
                <a:latin typeface="Kristen ITC" panose="03050502040202030202" pitchFamily="66" charset="0"/>
              </a:rPr>
              <a:t>Why the US Solar Industry Remains Unstoppable</a:t>
            </a:r>
            <a:endParaRPr lang="en-US" sz="4400" i="1" dirty="0">
              <a:ln w="19050">
                <a:noFill/>
              </a:ln>
              <a:solidFill>
                <a:srgbClr val="FFFF00"/>
              </a:solidFill>
              <a:latin typeface="Kristen ITC" panose="03050502040202030202" pitchFamily="66" charset="0"/>
              <a:cs typeface="Arial" pitchFamily="34" charset="0"/>
            </a:endParaRPr>
          </a:p>
          <a:p>
            <a:pPr algn="ctr"/>
            <a:endParaRPr lang="en-US" sz="3200" i="1" dirty="0">
              <a:solidFill>
                <a:schemeClr val="bg1"/>
              </a:solidFill>
              <a:latin typeface="Kristen ITC" panose="03050502040202030202" pitchFamily="66" charset="0"/>
              <a:cs typeface="Arial" pitchFamily="34" charset="0"/>
            </a:endParaRPr>
          </a:p>
          <a:p>
            <a:pPr lvl="4"/>
            <a:endParaRPr lang="en-US" sz="3200" dirty="0">
              <a:solidFill>
                <a:schemeClr val="bg1"/>
              </a:solidFill>
              <a:latin typeface="Kristen ITC" panose="03050502040202030202" pitchFamily="66" charset="0"/>
              <a:cs typeface="Arial" pitchFamily="34" charset="0"/>
            </a:endParaRPr>
          </a:p>
          <a:p>
            <a:pPr lvl="4"/>
            <a:endParaRPr lang="en-US" sz="3200" dirty="0">
              <a:solidFill>
                <a:srgbClr val="FF6600"/>
              </a:solidFill>
              <a:latin typeface="Kristen ITC" panose="03050502040202030202" pitchFamily="66" charset="0"/>
              <a:cs typeface="Arial" pitchFamily="34" charset="0"/>
            </a:endParaRPr>
          </a:p>
          <a:p>
            <a:r>
              <a:rPr lang="en-US" sz="3200" dirty="0">
                <a:solidFill>
                  <a:srgbClr val="FF6600"/>
                </a:solidFill>
                <a:latin typeface="Kristen ITC" panose="03050502040202030202" pitchFamily="66" charset="0"/>
                <a:cs typeface="Arial" pitchFamily="34" charset="0"/>
              </a:rPr>
              <a:t>   </a:t>
            </a:r>
            <a:endParaRPr lang="en-US" sz="3200" i="1" dirty="0">
              <a:solidFill>
                <a:schemeClr val="bg1"/>
              </a:solidFill>
              <a:latin typeface="Kristen ITC" panose="03050502040202030202" pitchFamily="66" charset="0"/>
              <a:cs typeface="Arial" pitchFamily="34" charset="0"/>
            </a:endParaRPr>
          </a:p>
        </p:txBody>
      </p:sp>
      <p:pic>
        <p:nvPicPr>
          <p:cNvPr id="2" name="Picture 1" descr="A picture containing table&#10;&#10;Description automatically generated">
            <a:extLst>
              <a:ext uri="{FF2B5EF4-FFF2-40B4-BE49-F238E27FC236}">
                <a16:creationId xmlns:a16="http://schemas.microsoft.com/office/drawing/2014/main" id="{16A75B64-7ADC-4B78-8B62-5A44FEDC0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9910" y="6073541"/>
            <a:ext cx="2982308" cy="679041"/>
          </a:xfrm>
          <a:prstGeom prst="rect">
            <a:avLst/>
          </a:prstGeom>
        </p:spPr>
      </p:pic>
    </p:spTree>
    <p:extLst>
      <p:ext uri="{BB962C8B-B14F-4D97-AF65-F5344CB8AC3E}">
        <p14:creationId xmlns:p14="http://schemas.microsoft.com/office/powerpoint/2010/main" val="526429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AFA2639-C5B2-44BD-B751-9D7D982325FB}"/>
              </a:ext>
            </a:extLst>
          </p:cNvPr>
          <p:cNvSpPr txBox="1"/>
          <p:nvPr/>
        </p:nvSpPr>
        <p:spPr>
          <a:xfrm>
            <a:off x="413789" y="289010"/>
            <a:ext cx="8420100" cy="1554272"/>
          </a:xfrm>
          <a:prstGeom prst="rect">
            <a:avLst/>
          </a:prstGeom>
          <a:noFill/>
        </p:spPr>
        <p:txBody>
          <a:bodyPr wrap="square" rtlCol="0">
            <a:spAutoFit/>
          </a:bodyPr>
          <a:lstStyle/>
          <a:p>
            <a:pPr lvl="0" defTabSz="914400" eaLnBrk="0" hangingPunct="0"/>
            <a:endParaRPr lang="en-US" altLang="en-US" sz="1100" b="1" dirty="0">
              <a:solidFill>
                <a:srgbClr val="333333"/>
              </a:solidFill>
              <a:latin typeface="Georgia" panose="02040502050405020303" pitchFamily="18" charset="0"/>
            </a:endParaRPr>
          </a:p>
          <a:p>
            <a:pPr lvl="0" defTabSz="914400" eaLnBrk="0" hangingPunct="0"/>
            <a:r>
              <a:rPr lang="en-US" altLang="en-US" sz="2800" b="1" dirty="0">
                <a:solidFill>
                  <a:srgbClr val="00B0F0"/>
                </a:solidFill>
                <a:latin typeface="Arial" panose="020B0604020202020204" pitchFamily="34" charset="0"/>
                <a:cs typeface="Arial" panose="020B0604020202020204" pitchFamily="34" charset="0"/>
              </a:rPr>
              <a:t>Both self-identified Democrats and Republicans support the idea of the nation transitioning towards renewable sources of energy*</a:t>
            </a:r>
            <a:endParaRPr lang="en-US" altLang="en-US" sz="2800" b="1" dirty="0">
              <a:solidFill>
                <a:srgbClr val="00B0F0"/>
              </a:solidFill>
              <a:latin typeface="Georgia" panose="02040502050405020303" pitchFamily="18" charset="0"/>
            </a:endParaRPr>
          </a:p>
        </p:txBody>
      </p:sp>
      <p:sp>
        <p:nvSpPr>
          <p:cNvPr id="14" name="TextBox 13">
            <a:extLst>
              <a:ext uri="{FF2B5EF4-FFF2-40B4-BE49-F238E27FC236}">
                <a16:creationId xmlns:a16="http://schemas.microsoft.com/office/drawing/2014/main" id="{F28FE4FB-CB82-40A9-A36D-FC9611242038}"/>
              </a:ext>
            </a:extLst>
          </p:cNvPr>
          <p:cNvSpPr txBox="1"/>
          <p:nvPr/>
        </p:nvSpPr>
        <p:spPr>
          <a:xfrm>
            <a:off x="659233" y="5934670"/>
            <a:ext cx="3508507" cy="923330"/>
          </a:xfrm>
          <a:prstGeom prst="rect">
            <a:avLst/>
          </a:prstGeom>
          <a:noFill/>
        </p:spPr>
        <p:txBody>
          <a:bodyPr wrap="square" rtlCol="0">
            <a:spAutoFit/>
          </a:bodyPr>
          <a:lstStyle/>
          <a:p>
            <a:pPr lvl="0" defTabSz="914400" eaLnBrk="0" hangingPunct="0"/>
            <a:r>
              <a:rPr lang="en-US" altLang="en-US" sz="1200" dirty="0">
                <a:solidFill>
                  <a:srgbClr val="333333"/>
                </a:solidFill>
                <a:latin typeface="Arial" panose="020B0604020202020204" pitchFamily="34" charset="0"/>
                <a:cs typeface="Arial" panose="020B0604020202020204" pitchFamily="34" charset="0"/>
              </a:rPr>
              <a:t>*Sources: Business Insider, Gallup Poll, US Energy Information Administration, Pew Research</a:t>
            </a:r>
          </a:p>
          <a:p>
            <a:endParaRPr lang="en-US" dirty="0"/>
          </a:p>
        </p:txBody>
      </p:sp>
      <p:pic>
        <p:nvPicPr>
          <p:cNvPr id="16" name="Picture 15" descr="A screenshot of a cell phone&#10;&#10;Description automatically generated">
            <a:extLst>
              <a:ext uri="{FF2B5EF4-FFF2-40B4-BE49-F238E27FC236}">
                <a16:creationId xmlns:a16="http://schemas.microsoft.com/office/drawing/2014/main" id="{64DF8F63-55B8-45CF-B1B9-85C18D2DDEF2}"/>
              </a:ext>
            </a:extLst>
          </p:cNvPr>
          <p:cNvPicPr>
            <a:picLocks noChangeAspect="1"/>
          </p:cNvPicPr>
          <p:nvPr/>
        </p:nvPicPr>
        <p:blipFill>
          <a:blip r:embed="rId3"/>
          <a:stretch>
            <a:fillRect/>
          </a:stretch>
        </p:blipFill>
        <p:spPr>
          <a:xfrm>
            <a:off x="4805004" y="2246517"/>
            <a:ext cx="3767225" cy="3112445"/>
          </a:xfrm>
          <a:prstGeom prst="rect">
            <a:avLst/>
          </a:prstGeom>
        </p:spPr>
      </p:pic>
      <p:sp>
        <p:nvSpPr>
          <p:cNvPr id="19" name="TextBox 18">
            <a:extLst>
              <a:ext uri="{FF2B5EF4-FFF2-40B4-BE49-F238E27FC236}">
                <a16:creationId xmlns:a16="http://schemas.microsoft.com/office/drawing/2014/main" id="{DFBF1FB2-14D2-4870-AC8E-5E21B990385D}"/>
              </a:ext>
            </a:extLst>
          </p:cNvPr>
          <p:cNvSpPr txBox="1"/>
          <p:nvPr/>
        </p:nvSpPr>
        <p:spPr>
          <a:xfrm>
            <a:off x="488433" y="1859664"/>
            <a:ext cx="3984171" cy="3785652"/>
          </a:xfrm>
          <a:prstGeom prst="rect">
            <a:avLst/>
          </a:prstGeom>
          <a:noFill/>
        </p:spPr>
        <p:txBody>
          <a:bodyPr wrap="square" rtlCol="0">
            <a:spAutoFit/>
          </a:bodyPr>
          <a:lstStyle/>
          <a:p>
            <a:pPr lvl="0" defTabSz="914400" eaLnBrk="0" hangingPunct="0"/>
            <a:endParaRPr lang="en-US" altLang="en-US" sz="2000" b="1" dirty="0">
              <a:solidFill>
                <a:srgbClr val="333333"/>
              </a:solidFill>
              <a:latin typeface="Arial" panose="020B0604020202020204" pitchFamily="34" charset="0"/>
              <a:cs typeface="Arial" panose="020B0604020202020204" pitchFamily="34" charset="0"/>
            </a:endParaRPr>
          </a:p>
          <a:p>
            <a:pPr marL="285750" lvl="0" indent="-285750" defTabSz="914400" eaLnBrk="0" hangingPunct="0">
              <a:buFont typeface="Arial" panose="020B0604020202020204" pitchFamily="34" charset="0"/>
              <a:buChar char="•"/>
            </a:pPr>
            <a:r>
              <a:rPr lang="en-US" altLang="en-US" sz="2000" dirty="0">
                <a:solidFill>
                  <a:srgbClr val="333333"/>
                </a:solidFill>
                <a:latin typeface="Arial" panose="020B0604020202020204" pitchFamily="34" charset="0"/>
                <a:cs typeface="Arial" panose="020B0604020202020204" pitchFamily="34" charset="0"/>
              </a:rPr>
              <a:t>Solar and wind power are the top two preferred alternative energy sources among both groups while coal ranks dead last.</a:t>
            </a:r>
          </a:p>
          <a:p>
            <a:pPr lvl="0" defTabSz="914400" eaLnBrk="0" hangingPunct="0"/>
            <a:endParaRPr lang="en-US" altLang="en-US" sz="2000" dirty="0">
              <a:solidFill>
                <a:srgbClr val="333333"/>
              </a:solidFill>
              <a:latin typeface="Arial" panose="020B0604020202020204" pitchFamily="34" charset="0"/>
              <a:cs typeface="Arial" panose="020B0604020202020204" pitchFamily="34" charset="0"/>
            </a:endParaRPr>
          </a:p>
          <a:p>
            <a:pPr marL="285750" lvl="0" indent="-285750" defTabSz="914400" eaLnBrk="0" hangingPunct="0">
              <a:buFont typeface="Arial" panose="020B0604020202020204" pitchFamily="34" charset="0"/>
              <a:buChar char="•"/>
            </a:pPr>
            <a:r>
              <a:rPr lang="en-US" altLang="en-US" sz="2000" dirty="0">
                <a:solidFill>
                  <a:srgbClr val="333333"/>
                </a:solidFill>
                <a:latin typeface="Arial" panose="020B0604020202020204" pitchFamily="34" charset="0"/>
                <a:cs typeface="Arial" panose="020B0604020202020204" pitchFamily="34" charset="0"/>
              </a:rPr>
              <a:t>The use of renewable energy sources like wind and solar power has doubled in the last decade</a:t>
            </a:r>
          </a:p>
          <a:p>
            <a:pPr lvl="0" defTabSz="914400" eaLnBrk="0" hangingPunct="0"/>
            <a:endParaRPr lang="en-US" altLang="en-US" sz="2000" dirty="0">
              <a:solidFill>
                <a:srgbClr val="333333"/>
              </a:solidFill>
              <a:latin typeface="Arial" panose="020B0604020202020204" pitchFamily="34" charset="0"/>
              <a:cs typeface="Arial" panose="020B0604020202020204" pitchFamily="34" charset="0"/>
            </a:endParaRPr>
          </a:p>
        </p:txBody>
      </p:sp>
      <p:pic>
        <p:nvPicPr>
          <p:cNvPr id="2" name="Picture 1" descr="A picture containing table&#10;&#10;Description automatically generated">
            <a:extLst>
              <a:ext uri="{FF2B5EF4-FFF2-40B4-BE49-F238E27FC236}">
                <a16:creationId xmlns:a16="http://schemas.microsoft.com/office/drawing/2014/main" id="{F2CE6870-525C-4065-B9AC-F287AB9E4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6518" y="5967663"/>
            <a:ext cx="2982308" cy="679041"/>
          </a:xfrm>
          <a:prstGeom prst="rect">
            <a:avLst/>
          </a:prstGeom>
        </p:spPr>
      </p:pic>
    </p:spTree>
    <p:extLst>
      <p:ext uri="{BB962C8B-B14F-4D97-AF65-F5344CB8AC3E}">
        <p14:creationId xmlns:p14="http://schemas.microsoft.com/office/powerpoint/2010/main" val="2779808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321" y="317475"/>
            <a:ext cx="8862426" cy="576263"/>
          </a:xfrm>
        </p:spPr>
        <p:txBody>
          <a:bodyPr>
            <a:normAutofit fontScale="90000"/>
          </a:bodyPr>
          <a:lstStyle/>
          <a:p>
            <a:r>
              <a:rPr lang="en-US" sz="3200" b="1" dirty="0">
                <a:solidFill>
                  <a:srgbClr val="00B0F0"/>
                </a:solidFill>
              </a:rPr>
              <a:t>What is the Main Reason Why Support for Solar Crosses Party Lines?</a:t>
            </a:r>
          </a:p>
        </p:txBody>
      </p:sp>
      <p:pic>
        <p:nvPicPr>
          <p:cNvPr id="6" name="Picture 5" descr="A screenshot of a cell phone&#10;&#10;Description automatically generated">
            <a:extLst>
              <a:ext uri="{FF2B5EF4-FFF2-40B4-BE49-F238E27FC236}">
                <a16:creationId xmlns:a16="http://schemas.microsoft.com/office/drawing/2014/main" id="{FF8E0F62-1DE9-443B-A844-50B948337CDC}"/>
              </a:ext>
            </a:extLst>
          </p:cNvPr>
          <p:cNvPicPr>
            <a:picLocks noChangeAspect="1"/>
          </p:cNvPicPr>
          <p:nvPr/>
        </p:nvPicPr>
        <p:blipFill>
          <a:blip r:embed="rId3"/>
          <a:stretch>
            <a:fillRect/>
          </a:stretch>
        </p:blipFill>
        <p:spPr>
          <a:xfrm>
            <a:off x="4800257" y="1024113"/>
            <a:ext cx="3470987" cy="4594283"/>
          </a:xfrm>
          <a:prstGeom prst="rect">
            <a:avLst/>
          </a:prstGeom>
        </p:spPr>
      </p:pic>
      <p:sp>
        <p:nvSpPr>
          <p:cNvPr id="3" name="Oval 2">
            <a:extLst>
              <a:ext uri="{FF2B5EF4-FFF2-40B4-BE49-F238E27FC236}">
                <a16:creationId xmlns:a16="http://schemas.microsoft.com/office/drawing/2014/main" id="{1DDA2325-9722-43AF-B2D1-2DB465FE79AA}"/>
              </a:ext>
            </a:extLst>
          </p:cNvPr>
          <p:cNvSpPr/>
          <p:nvPr/>
        </p:nvSpPr>
        <p:spPr>
          <a:xfrm>
            <a:off x="4205454" y="2272543"/>
            <a:ext cx="4655975" cy="578498"/>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102D0AA-AF22-42AA-AB6C-3B43BFFD6470}"/>
              </a:ext>
            </a:extLst>
          </p:cNvPr>
          <p:cNvSpPr txBox="1"/>
          <p:nvPr/>
        </p:nvSpPr>
        <p:spPr>
          <a:xfrm>
            <a:off x="185321" y="1971117"/>
            <a:ext cx="3889210" cy="3046988"/>
          </a:xfrm>
          <a:prstGeom prst="rect">
            <a:avLst/>
          </a:prstGeom>
          <a:noFill/>
        </p:spPr>
        <p:txBody>
          <a:bodyPr wrap="square" rtlCol="0">
            <a:spAutoFit/>
          </a:bodyPr>
          <a:lstStyle/>
          <a:p>
            <a:r>
              <a:rPr lang="en-US" sz="3200" i="1" dirty="0">
                <a:solidFill>
                  <a:srgbClr val="C00000"/>
                </a:solidFill>
              </a:rPr>
              <a:t>Whether or not you believe fossil fuels have a negative environmental impact, </a:t>
            </a:r>
            <a:r>
              <a:rPr lang="en-US" sz="3200" b="1" i="1" dirty="0">
                <a:solidFill>
                  <a:srgbClr val="C00000"/>
                </a:solidFill>
              </a:rPr>
              <a:t>everyone</a:t>
            </a:r>
            <a:r>
              <a:rPr lang="en-US" sz="3200" i="1" dirty="0">
                <a:solidFill>
                  <a:srgbClr val="C00000"/>
                </a:solidFill>
              </a:rPr>
              <a:t> likes saving money!</a:t>
            </a:r>
          </a:p>
        </p:txBody>
      </p:sp>
      <p:pic>
        <p:nvPicPr>
          <p:cNvPr id="4" name="Picture 3" descr="A picture containing table&#10;&#10;Description automatically generated">
            <a:extLst>
              <a:ext uri="{FF2B5EF4-FFF2-40B4-BE49-F238E27FC236}">
                <a16:creationId xmlns:a16="http://schemas.microsoft.com/office/drawing/2014/main" id="{B083B058-3E6C-4C1B-B9A3-0CAA4C879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652" y="5996538"/>
            <a:ext cx="2982308" cy="679041"/>
          </a:xfrm>
          <a:prstGeom prst="rect">
            <a:avLst/>
          </a:prstGeom>
        </p:spPr>
      </p:pic>
    </p:spTree>
    <p:extLst>
      <p:ext uri="{BB962C8B-B14F-4D97-AF65-F5344CB8AC3E}">
        <p14:creationId xmlns:p14="http://schemas.microsoft.com/office/powerpoint/2010/main" val="2506534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655825-142F-4F33-A8B9-1D410C3A06B4}"/>
              </a:ext>
            </a:extLst>
          </p:cNvPr>
          <p:cNvSpPr txBox="1"/>
          <p:nvPr/>
        </p:nvSpPr>
        <p:spPr>
          <a:xfrm>
            <a:off x="0" y="199932"/>
            <a:ext cx="9144000" cy="1077218"/>
          </a:xfrm>
          <a:prstGeom prst="rect">
            <a:avLst/>
          </a:prstGeom>
          <a:noFill/>
        </p:spPr>
        <p:txBody>
          <a:bodyPr wrap="square" rtlCol="0">
            <a:spAutoFit/>
          </a:bodyPr>
          <a:lstStyle/>
          <a:p>
            <a:pPr algn="ctr"/>
            <a:r>
              <a:rPr lang="en-US" sz="3200" b="1" dirty="0">
                <a:solidFill>
                  <a:srgbClr val="00B0F0"/>
                </a:solidFill>
              </a:rPr>
              <a:t>The cost of solar power is decreasing so rapidly, it's now cheaper than coal!</a:t>
            </a:r>
          </a:p>
        </p:txBody>
      </p:sp>
      <p:grpSp>
        <p:nvGrpSpPr>
          <p:cNvPr id="10" name="Group 9">
            <a:extLst>
              <a:ext uri="{FF2B5EF4-FFF2-40B4-BE49-F238E27FC236}">
                <a16:creationId xmlns:a16="http://schemas.microsoft.com/office/drawing/2014/main" id="{FB3CA094-E5A0-4790-A596-CDFEDA5F3A48}"/>
              </a:ext>
            </a:extLst>
          </p:cNvPr>
          <p:cNvGrpSpPr/>
          <p:nvPr/>
        </p:nvGrpSpPr>
        <p:grpSpPr>
          <a:xfrm>
            <a:off x="1798119" y="1128561"/>
            <a:ext cx="5612130" cy="4732021"/>
            <a:chOff x="1492471" y="1714499"/>
            <a:chExt cx="5452013" cy="4732021"/>
          </a:xfrm>
        </p:grpSpPr>
        <p:grpSp>
          <p:nvGrpSpPr>
            <p:cNvPr id="7" name="Group 6">
              <a:extLst>
                <a:ext uri="{FF2B5EF4-FFF2-40B4-BE49-F238E27FC236}">
                  <a16:creationId xmlns:a16="http://schemas.microsoft.com/office/drawing/2014/main" id="{93B50702-26D7-4CDC-9B7F-81BA8D820297}"/>
                </a:ext>
              </a:extLst>
            </p:cNvPr>
            <p:cNvGrpSpPr/>
            <p:nvPr/>
          </p:nvGrpSpPr>
          <p:grpSpPr>
            <a:xfrm>
              <a:off x="1492471" y="1714499"/>
              <a:ext cx="4950572" cy="4452417"/>
              <a:chOff x="1492471" y="1714499"/>
              <a:chExt cx="4950572" cy="4452417"/>
            </a:xfrm>
          </p:grpSpPr>
          <p:pic>
            <p:nvPicPr>
              <p:cNvPr id="4098" name="Picture 2">
                <a:extLst>
                  <a:ext uri="{FF2B5EF4-FFF2-40B4-BE49-F238E27FC236}">
                    <a16:creationId xmlns:a16="http://schemas.microsoft.com/office/drawing/2014/main" id="{DB387ABC-3AE7-4871-9462-85E9F7542711}"/>
                  </a:ext>
                </a:extLst>
              </p:cNvPr>
              <p:cNvPicPr>
                <a:picLocks noChangeAspect="1" noChangeArrowheads="1"/>
              </p:cNvPicPr>
              <p:nvPr/>
            </p:nvPicPr>
            <p:blipFill rotWithShape="1">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274" t="7891" b="5595"/>
              <a:stretch/>
            </p:blipFill>
            <p:spPr bwMode="auto">
              <a:xfrm>
                <a:off x="2102742" y="2297429"/>
                <a:ext cx="4340301" cy="3869487"/>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5E9151F-9655-4236-89BA-C4121CA1CDE7}"/>
                  </a:ext>
                </a:extLst>
              </p:cNvPr>
              <p:cNvSpPr/>
              <p:nvPr/>
            </p:nvSpPr>
            <p:spPr>
              <a:xfrm>
                <a:off x="1492471" y="1714499"/>
                <a:ext cx="9144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BA80259-957B-4621-9FBC-C52F7C53AA19}"/>
                </a:ext>
              </a:extLst>
            </p:cNvPr>
            <p:cNvSpPr/>
            <p:nvPr/>
          </p:nvSpPr>
          <p:spPr>
            <a:xfrm>
              <a:off x="1492471" y="1828800"/>
              <a:ext cx="5452013" cy="4617720"/>
            </a:xfrm>
            <a:prstGeom prst="rect">
              <a:avLst/>
            </a:prstGeom>
            <a:noFill/>
            <a:ln>
              <a:solidFill>
                <a:srgbClr val="FD01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A picture containing table&#10;&#10;Description automatically generated">
            <a:extLst>
              <a:ext uri="{FF2B5EF4-FFF2-40B4-BE49-F238E27FC236}">
                <a16:creationId xmlns:a16="http://schemas.microsoft.com/office/drawing/2014/main" id="{A716D499-BC60-495F-9B31-86953C824A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4580" y="6063915"/>
            <a:ext cx="2982308" cy="679041"/>
          </a:xfrm>
          <a:prstGeom prst="rect">
            <a:avLst/>
          </a:prstGeom>
        </p:spPr>
      </p:pic>
    </p:spTree>
    <p:extLst>
      <p:ext uri="{BB962C8B-B14F-4D97-AF65-F5344CB8AC3E}">
        <p14:creationId xmlns:p14="http://schemas.microsoft.com/office/powerpoint/2010/main" val="3598013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6AB4C-0FB9-417E-A8CD-03F6331B037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241" t="23193" r="14842" b="14679"/>
          <a:stretch/>
        </p:blipFill>
        <p:spPr>
          <a:xfrm>
            <a:off x="779645" y="269508"/>
            <a:ext cx="7528933" cy="4880010"/>
          </a:xfrm>
          <a:prstGeom prst="rect">
            <a:avLst/>
          </a:prstGeom>
        </p:spPr>
      </p:pic>
      <p:sp>
        <p:nvSpPr>
          <p:cNvPr id="3" name="TextBox 2">
            <a:extLst>
              <a:ext uri="{FF2B5EF4-FFF2-40B4-BE49-F238E27FC236}">
                <a16:creationId xmlns:a16="http://schemas.microsoft.com/office/drawing/2014/main" id="{8E7D4721-B465-4D8F-A836-4433E5E73850}"/>
              </a:ext>
            </a:extLst>
          </p:cNvPr>
          <p:cNvSpPr txBox="1"/>
          <p:nvPr/>
        </p:nvSpPr>
        <p:spPr>
          <a:xfrm>
            <a:off x="3397718" y="5303520"/>
            <a:ext cx="4360244" cy="369332"/>
          </a:xfrm>
          <a:prstGeom prst="rect">
            <a:avLst/>
          </a:prstGeom>
          <a:noFill/>
        </p:spPr>
        <p:txBody>
          <a:bodyPr wrap="square" rtlCol="0">
            <a:spAutoFit/>
          </a:bodyPr>
          <a:lstStyle/>
          <a:p>
            <a:r>
              <a:rPr lang="en-US" dirty="0"/>
              <a:t>Source: SEIA 2019</a:t>
            </a:r>
          </a:p>
        </p:txBody>
      </p:sp>
      <p:pic>
        <p:nvPicPr>
          <p:cNvPr id="5" name="Picture 4" descr="A picture containing table&#10;&#10;Description automatically generated">
            <a:extLst>
              <a:ext uri="{FF2B5EF4-FFF2-40B4-BE49-F238E27FC236}">
                <a16:creationId xmlns:a16="http://schemas.microsoft.com/office/drawing/2014/main" id="{C454C103-716B-42C4-BD49-AB97B4BD77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079" y="6063915"/>
            <a:ext cx="2982308" cy="679041"/>
          </a:xfrm>
          <a:prstGeom prst="rect">
            <a:avLst/>
          </a:prstGeom>
        </p:spPr>
      </p:pic>
    </p:spTree>
    <p:extLst>
      <p:ext uri="{BB962C8B-B14F-4D97-AF65-F5344CB8AC3E}">
        <p14:creationId xmlns:p14="http://schemas.microsoft.com/office/powerpoint/2010/main" val="3643428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515100"/>
            <a:chOff x="-7541" y="0"/>
            <a:chExt cx="9144000" cy="6515100"/>
          </a:xfrm>
        </p:grpSpPr>
        <p:pic>
          <p:nvPicPr>
            <p:cNvPr id="4" name="Picture 3"/>
            <p:cNvPicPr>
              <a:picLocks noChangeAspect="1"/>
            </p:cNvPicPr>
            <p:nvPr/>
          </p:nvPicPr>
          <p:blipFill>
            <a:blip r:embed="rId3"/>
            <a:stretch>
              <a:fillRect/>
            </a:stretch>
          </p:blipFill>
          <p:spPr>
            <a:xfrm>
              <a:off x="-7541" y="0"/>
              <a:ext cx="9144000" cy="6515100"/>
            </a:xfrm>
            <a:prstGeom prst="rect">
              <a:avLst/>
            </a:prstGeom>
          </p:spPr>
        </p:pic>
        <p:sp>
          <p:nvSpPr>
            <p:cNvPr id="2" name="Rectangle 1"/>
            <p:cNvSpPr/>
            <p:nvPr/>
          </p:nvSpPr>
          <p:spPr>
            <a:xfrm>
              <a:off x="232012" y="614149"/>
              <a:ext cx="6332561" cy="245660"/>
            </a:xfrm>
            <a:prstGeom prst="rect">
              <a:avLst/>
            </a:prstGeom>
            <a:solidFill>
              <a:srgbClr val="FAFA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 name="TextBox 6"/>
          <p:cNvSpPr txBox="1"/>
          <p:nvPr/>
        </p:nvSpPr>
        <p:spPr>
          <a:xfrm>
            <a:off x="109182" y="5830845"/>
            <a:ext cx="4897495" cy="646331"/>
          </a:xfrm>
          <a:prstGeom prst="rect">
            <a:avLst/>
          </a:prstGeom>
          <a:solidFill>
            <a:schemeClr val="bg1"/>
          </a:solidFill>
        </p:spPr>
        <p:txBody>
          <a:bodyPr wrap="square" rtlCol="0">
            <a:spAutoFit/>
          </a:bodyPr>
          <a:lstStyle/>
          <a:p>
            <a:endParaRPr lang="en-US" dirty="0"/>
          </a:p>
          <a:p>
            <a:r>
              <a:rPr lang="en-US" dirty="0"/>
              <a:t>Source: U.S. Department of Energy</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4262" y="6033828"/>
            <a:ext cx="3117000" cy="708705"/>
          </a:xfrm>
          <a:prstGeom prst="rect">
            <a:avLst/>
          </a:prstGeom>
        </p:spPr>
      </p:pic>
    </p:spTree>
    <p:extLst>
      <p:ext uri="{BB962C8B-B14F-4D97-AF65-F5344CB8AC3E}">
        <p14:creationId xmlns:p14="http://schemas.microsoft.com/office/powerpoint/2010/main" val="407517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358" y="1023582"/>
            <a:ext cx="6428096" cy="5834418"/>
            <a:chOff x="1255594" y="1023583"/>
            <a:chExt cx="6428096" cy="5834418"/>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638" r="9664"/>
            <a:stretch/>
          </p:blipFill>
          <p:spPr>
            <a:xfrm>
              <a:off x="1255594" y="1023583"/>
              <a:ext cx="6428096" cy="5834418"/>
            </a:xfrm>
            <a:prstGeom prst="rect">
              <a:avLst/>
            </a:prstGeom>
            <a:ln>
              <a:noFill/>
            </a:ln>
          </p:spPr>
        </p:pic>
        <p:sp>
          <p:nvSpPr>
            <p:cNvPr id="3" name="Rectangle 2"/>
            <p:cNvSpPr/>
            <p:nvPr/>
          </p:nvSpPr>
          <p:spPr>
            <a:xfrm>
              <a:off x="1856096" y="1337481"/>
              <a:ext cx="3357349" cy="2047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TextBox 4"/>
          <p:cNvSpPr txBox="1"/>
          <p:nvPr/>
        </p:nvSpPr>
        <p:spPr>
          <a:xfrm>
            <a:off x="4509642" y="6357638"/>
            <a:ext cx="4572000" cy="369332"/>
          </a:xfrm>
          <a:prstGeom prst="rect">
            <a:avLst/>
          </a:prstGeom>
          <a:noFill/>
        </p:spPr>
        <p:txBody>
          <a:bodyPr wrap="square" rtlCol="0">
            <a:spAutoFit/>
          </a:bodyPr>
          <a:lstStyle/>
          <a:p>
            <a:r>
              <a:rPr lang="en-US" dirty="0"/>
              <a:t>Source: Bureau of Labor Statistics</a:t>
            </a:r>
          </a:p>
        </p:txBody>
      </p:sp>
      <p:sp>
        <p:nvSpPr>
          <p:cNvPr id="6" name="TextBox 5"/>
          <p:cNvSpPr txBox="1"/>
          <p:nvPr/>
        </p:nvSpPr>
        <p:spPr>
          <a:xfrm>
            <a:off x="0" y="0"/>
            <a:ext cx="9144000" cy="892552"/>
          </a:xfrm>
          <a:prstGeom prst="rect">
            <a:avLst/>
          </a:prstGeom>
          <a:solidFill>
            <a:srgbClr val="00B050"/>
          </a:solidFill>
        </p:spPr>
        <p:txBody>
          <a:bodyPr wrap="square" rtlCol="0">
            <a:spAutoFit/>
          </a:bodyPr>
          <a:lstStyle/>
          <a:p>
            <a:pPr algn="ctr"/>
            <a:r>
              <a:rPr lang="en-US" sz="2800" b="1" dirty="0">
                <a:solidFill>
                  <a:schemeClr val="bg1"/>
                </a:solidFill>
              </a:rPr>
              <a:t>EVEN MORE EXCITING… </a:t>
            </a:r>
          </a:p>
          <a:p>
            <a:pPr algn="ctr"/>
            <a:r>
              <a:rPr lang="en-US" sz="2400" b="1" i="1" dirty="0">
                <a:solidFill>
                  <a:schemeClr val="bg1"/>
                </a:solidFill>
              </a:rPr>
              <a:t>Solar job growth now outpaces growth from all other jobs!</a:t>
            </a:r>
          </a:p>
        </p:txBody>
      </p:sp>
      <p:sp>
        <p:nvSpPr>
          <p:cNvPr id="7" name="Star: 32 Points 6">
            <a:extLst>
              <a:ext uri="{FF2B5EF4-FFF2-40B4-BE49-F238E27FC236}">
                <a16:creationId xmlns:a16="http://schemas.microsoft.com/office/drawing/2014/main" id="{DDAFFC9B-32A9-4A58-B30B-435254D2B255}"/>
              </a:ext>
            </a:extLst>
          </p:cNvPr>
          <p:cNvSpPr/>
          <p:nvPr/>
        </p:nvSpPr>
        <p:spPr>
          <a:xfrm>
            <a:off x="4509642" y="2953406"/>
            <a:ext cx="4225159" cy="3051036"/>
          </a:xfrm>
          <a:prstGeom prst="star32">
            <a:avLst/>
          </a:prstGeom>
          <a:solidFill>
            <a:srgbClr val="FFFF00"/>
          </a:solidFill>
          <a:ln>
            <a:solidFill>
              <a:srgbClr val="FF0000"/>
            </a:solidFill>
          </a:ln>
        </p:spPr>
        <p:txBody>
          <a:bodyPr wrap="square">
            <a:spAutoFit/>
          </a:bodyPr>
          <a:lstStyle/>
          <a:p>
            <a:pPr algn="ctr">
              <a:spcAft>
                <a:spcPts val="1200"/>
              </a:spcAft>
            </a:pPr>
            <a:r>
              <a:rPr lang="en-US" sz="2000" b="1" dirty="0">
                <a:latin typeface="Arial" panose="020B0604020202020204" pitchFamily="34" charset="0"/>
                <a:cs typeface="Arial" panose="020B0604020202020204" pitchFamily="34" charset="0"/>
              </a:rPr>
              <a:t>Solar jobs are growing 20 times faster than the national average.</a:t>
            </a:r>
          </a:p>
        </p:txBody>
      </p:sp>
    </p:spTree>
    <p:extLst>
      <p:ext uri="{BB962C8B-B14F-4D97-AF65-F5344CB8AC3E}">
        <p14:creationId xmlns:p14="http://schemas.microsoft.com/office/powerpoint/2010/main" val="725327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3A1EC7-1B73-4FB1-AFD7-C38713651CDA}"/>
              </a:ext>
            </a:extLst>
          </p:cNvPr>
          <p:cNvPicPr>
            <a:picLocks noChangeAspect="1"/>
          </p:cNvPicPr>
          <p:nvPr/>
        </p:nvPicPr>
        <p:blipFill rotWithShape="1">
          <a:blip r:embed="rId3"/>
          <a:srcRect l="4837" t="6523" r="25851" b="1060"/>
          <a:stretch/>
        </p:blipFill>
        <p:spPr>
          <a:xfrm>
            <a:off x="-1" y="-1"/>
            <a:ext cx="9144001" cy="6858000"/>
          </a:xfrm>
          <a:prstGeom prst="rect">
            <a:avLst/>
          </a:prstGeom>
        </p:spPr>
      </p:pic>
      <p:sp>
        <p:nvSpPr>
          <p:cNvPr id="5" name="Rectangle 4">
            <a:extLst>
              <a:ext uri="{FF2B5EF4-FFF2-40B4-BE49-F238E27FC236}">
                <a16:creationId xmlns:a16="http://schemas.microsoft.com/office/drawing/2014/main" id="{E922E1A9-8DD8-49B4-8B34-DAD792AFA60E}"/>
              </a:ext>
            </a:extLst>
          </p:cNvPr>
          <p:cNvSpPr/>
          <p:nvPr/>
        </p:nvSpPr>
        <p:spPr>
          <a:xfrm>
            <a:off x="3894127" y="583431"/>
            <a:ext cx="5023963" cy="2554545"/>
          </a:xfrm>
          <a:prstGeom prst="rect">
            <a:avLst/>
          </a:prstGeom>
          <a:noFill/>
        </p:spPr>
        <p:txBody>
          <a:bodyPr wrap="square">
            <a:spAutoFit/>
          </a:bodyPr>
          <a:lstStyle/>
          <a:p>
            <a:pPr algn="ctr"/>
            <a:endParaRPr lang="en-US" sz="4000" dirty="0">
              <a:solidFill>
                <a:srgbClr val="E73370"/>
              </a:solidFill>
              <a:latin typeface="Kristen ITC" panose="03050502040202030202" pitchFamily="66" charset="0"/>
            </a:endParaRPr>
          </a:p>
          <a:p>
            <a:pPr algn="ctr"/>
            <a:r>
              <a:rPr lang="en-US" sz="4000" dirty="0">
                <a:solidFill>
                  <a:srgbClr val="E73370"/>
                </a:solidFill>
                <a:latin typeface="Kristen ITC" panose="03050502040202030202" pitchFamily="66" charset="0"/>
              </a:rPr>
              <a:t>How Do Solar Electricity systems Work? </a:t>
            </a:r>
          </a:p>
        </p:txBody>
      </p:sp>
      <p:pic>
        <p:nvPicPr>
          <p:cNvPr id="6" name="Picture 5">
            <a:extLst>
              <a:ext uri="{FF2B5EF4-FFF2-40B4-BE49-F238E27FC236}">
                <a16:creationId xmlns:a16="http://schemas.microsoft.com/office/drawing/2014/main" id="{4A86E4E5-740D-4134-BF23-803E996B3133}"/>
              </a:ext>
            </a:extLst>
          </p:cNvPr>
          <p:cNvPicPr>
            <a:picLocks noChangeAspect="1"/>
          </p:cNvPicPr>
          <p:nvPr/>
        </p:nvPicPr>
        <p:blipFill>
          <a:blip r:embed="rId4"/>
          <a:stretch>
            <a:fillRect/>
          </a:stretch>
        </p:blipFill>
        <p:spPr>
          <a:xfrm>
            <a:off x="5050591" y="5415829"/>
            <a:ext cx="3712339" cy="1471046"/>
          </a:xfrm>
          <a:prstGeom prst="rect">
            <a:avLst/>
          </a:prstGeom>
        </p:spPr>
      </p:pic>
    </p:spTree>
    <p:extLst>
      <p:ext uri="{BB962C8B-B14F-4D97-AF65-F5344CB8AC3E}">
        <p14:creationId xmlns:p14="http://schemas.microsoft.com/office/powerpoint/2010/main" val="2863826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 y="0"/>
            <a:ext cx="9144001" cy="6858000"/>
            <a:chOff x="0" y="0"/>
            <a:chExt cx="9144001" cy="6858000"/>
          </a:xfrm>
        </p:grpSpPr>
        <p:sp>
          <p:nvSpPr>
            <p:cNvPr id="7" name="Rectangle 6"/>
            <p:cNvSpPr/>
            <p:nvPr/>
          </p:nvSpPr>
          <p:spPr>
            <a:xfrm>
              <a:off x="1"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
            <p:cNvPicPr>
              <a:picLocks noChangeAspect="1" noChangeArrowheads="1"/>
            </p:cNvPicPr>
            <p:nvPr/>
          </p:nvPicPr>
          <p:blipFill>
            <a:blip r:embed="rId3">
              <a:lum contrast="30000"/>
            </a:blip>
            <a:srcRect l="75799" t="281" r="-957" b="39390"/>
            <a:stretch>
              <a:fillRect/>
            </a:stretch>
          </p:blipFill>
          <p:spPr bwMode="auto">
            <a:xfrm flipV="1">
              <a:off x="7981201" y="4898309"/>
              <a:ext cx="891840" cy="1577391"/>
            </a:xfrm>
            <a:prstGeom prst="rect">
              <a:avLst/>
            </a:prstGeom>
            <a:noFill/>
            <a:ln w="9525">
              <a:noFill/>
              <a:miter lim="800000"/>
              <a:headEnd/>
              <a:tailEnd/>
            </a:ln>
          </p:spPr>
        </p:pic>
        <p:pic>
          <p:nvPicPr>
            <p:cNvPr id="15" name="Picture 1"/>
            <p:cNvPicPr>
              <a:picLocks noChangeAspect="1" noChangeArrowheads="1"/>
            </p:cNvPicPr>
            <p:nvPr/>
          </p:nvPicPr>
          <p:blipFill>
            <a:blip r:embed="rId3">
              <a:lum contrast="30000"/>
            </a:blip>
            <a:srcRect l="75799" t="281" r="-957" b="39390"/>
            <a:stretch>
              <a:fillRect/>
            </a:stretch>
          </p:blipFill>
          <p:spPr bwMode="auto">
            <a:xfrm flipV="1">
              <a:off x="7145840" y="90047"/>
              <a:ext cx="1670721" cy="2954992"/>
            </a:xfrm>
            <a:prstGeom prst="rect">
              <a:avLst/>
            </a:prstGeom>
            <a:noFill/>
            <a:ln w="9525">
              <a:noFill/>
              <a:miter lim="800000"/>
              <a:headEnd/>
              <a:tailEnd/>
            </a:ln>
          </p:spPr>
        </p:pic>
        <p:pic>
          <p:nvPicPr>
            <p:cNvPr id="17" name="Picture 1"/>
            <p:cNvPicPr>
              <a:picLocks noChangeAspect="1" noChangeArrowheads="1"/>
            </p:cNvPicPr>
            <p:nvPr/>
          </p:nvPicPr>
          <p:blipFill>
            <a:blip r:embed="rId3">
              <a:lum contrast="30000"/>
            </a:blip>
            <a:srcRect l="75799" t="281" r="-957" b="39390"/>
            <a:stretch>
              <a:fillRect/>
            </a:stretch>
          </p:blipFill>
          <p:spPr bwMode="auto">
            <a:xfrm rot="5400000" flipV="1">
              <a:off x="6912301" y="2334190"/>
              <a:ext cx="1612096" cy="2851303"/>
            </a:xfrm>
            <a:prstGeom prst="rect">
              <a:avLst/>
            </a:prstGeom>
            <a:noFill/>
            <a:ln w="9525">
              <a:noFill/>
              <a:miter lim="800000"/>
              <a:headEnd/>
              <a:tailEnd/>
            </a:ln>
          </p:spPr>
        </p:pic>
        <p:pic>
          <p:nvPicPr>
            <p:cNvPr id="19" name="Picture 1"/>
            <p:cNvPicPr>
              <a:picLocks noChangeAspect="1" noChangeArrowheads="1"/>
            </p:cNvPicPr>
            <p:nvPr/>
          </p:nvPicPr>
          <p:blipFill>
            <a:blip r:embed="rId3">
              <a:lum contrast="30000"/>
            </a:blip>
            <a:srcRect l="75799" t="281" r="-957" b="39390"/>
            <a:stretch>
              <a:fillRect/>
            </a:stretch>
          </p:blipFill>
          <p:spPr bwMode="auto">
            <a:xfrm rot="16200000" flipV="1">
              <a:off x="830286" y="-830080"/>
              <a:ext cx="1480273" cy="3140845"/>
            </a:xfrm>
            <a:prstGeom prst="rect">
              <a:avLst/>
            </a:prstGeom>
            <a:noFill/>
            <a:ln w="9525">
              <a:noFill/>
              <a:miter lim="800000"/>
              <a:headEnd/>
              <a:tailEnd/>
            </a:ln>
          </p:spPr>
        </p:pic>
      </p:grpSp>
      <p:pic>
        <p:nvPicPr>
          <p:cNvPr id="26" name="Picture 1"/>
          <p:cNvPicPr>
            <a:picLocks noChangeAspect="1" noChangeArrowheads="1"/>
          </p:cNvPicPr>
          <p:nvPr/>
        </p:nvPicPr>
        <p:blipFill>
          <a:blip r:embed="rId3">
            <a:lum contrast="30000"/>
          </a:blip>
          <a:srcRect l="75799" t="281" r="-957" b="39390"/>
          <a:stretch>
            <a:fillRect/>
          </a:stretch>
        </p:blipFill>
        <p:spPr bwMode="auto">
          <a:xfrm rot="5400000" flipV="1">
            <a:off x="844786" y="4975409"/>
            <a:ext cx="1329408" cy="2351314"/>
          </a:xfrm>
          <a:prstGeom prst="rect">
            <a:avLst/>
          </a:prstGeom>
          <a:noFill/>
          <a:ln w="9525">
            <a:noFill/>
            <a:miter lim="800000"/>
            <a:headEnd/>
            <a:tailEnd/>
          </a:ln>
          <a:effectLst>
            <a:softEdge rad="127000"/>
          </a:effectLst>
        </p:spPr>
      </p:pic>
      <p:pic>
        <p:nvPicPr>
          <p:cNvPr id="28" name="Picture 1"/>
          <p:cNvPicPr>
            <a:picLocks noChangeAspect="1" noChangeArrowheads="1"/>
          </p:cNvPicPr>
          <p:nvPr/>
        </p:nvPicPr>
        <p:blipFill>
          <a:blip r:embed="rId3">
            <a:lum contrast="30000"/>
          </a:blip>
          <a:srcRect l="75799" t="281" r="-957" b="39390"/>
          <a:stretch>
            <a:fillRect/>
          </a:stretch>
        </p:blipFill>
        <p:spPr bwMode="auto">
          <a:xfrm rot="16200000" flipV="1">
            <a:off x="3585047" y="4565748"/>
            <a:ext cx="864912" cy="2954992"/>
          </a:xfrm>
          <a:prstGeom prst="rect">
            <a:avLst/>
          </a:prstGeom>
          <a:noFill/>
          <a:ln w="9525">
            <a:noFill/>
            <a:miter lim="800000"/>
            <a:headEnd/>
            <a:tailEnd/>
          </a:ln>
        </p:spPr>
      </p:pic>
      <p:pic>
        <p:nvPicPr>
          <p:cNvPr id="30" name="Picture 1"/>
          <p:cNvPicPr>
            <a:picLocks noChangeAspect="1" noChangeArrowheads="1"/>
          </p:cNvPicPr>
          <p:nvPr/>
        </p:nvPicPr>
        <p:blipFill>
          <a:blip r:embed="rId3">
            <a:lum contrast="30000"/>
          </a:blip>
          <a:srcRect t="281" r="-957" b="838"/>
          <a:stretch>
            <a:fillRect/>
          </a:stretch>
        </p:blipFill>
        <p:spPr bwMode="auto">
          <a:xfrm rot="11050726" flipV="1">
            <a:off x="438117" y="4346325"/>
            <a:ext cx="3156240" cy="2280076"/>
          </a:xfrm>
          <a:prstGeom prst="rect">
            <a:avLst/>
          </a:prstGeom>
          <a:noFill/>
          <a:ln w="9525">
            <a:noFill/>
            <a:miter lim="800000"/>
            <a:headEnd/>
            <a:tailEnd/>
          </a:ln>
        </p:spPr>
      </p:pic>
      <p:sp>
        <p:nvSpPr>
          <p:cNvPr id="2" name="AutoShape 2" descr="data:image/jpeg;base64,/9j/4AAQSkZJRgABAQAAAQABAAD/2wCEAAkGBxQTEhUUExQWFhUWGBoaFxcYFhgWHBsYHRcYGBgYGhgYHSggGBolGxgWITEhJSkrLi4uFx80ODMsNygtLisBCgoKDg0OGxAQGzUmICYsLCw0NCwsLCw0LCwsLC8sLC0sNCwsLCwwLCwyLCwsLCwsNCwsLC8sNCwsLCw0LDQsLP/AABEIAOEA4QMBIgACEQEDEQH/xAAbAAABBQEBAAAAAAAAAAAAAAAAAwQFBgcCAf/EADgQAAEDAgUCBAQFAwQDAQAAAAEAAhEDIQQFEjFBUWEGEyJxMoGRoUKxwdHwFCPhFTNS8WKCohb/xAAaAQACAwEBAAAAAAAAAAAAAAAAAwECBAUG/8QAMBEAAgEDAwEGBQQDAQAAAAAAAAECAxEhBBIxQRMiUWFx8AUygZGhFLHR4ULB8RX/2gAMAwEAAhEDEQA/AMNQhCABCEIAEIQgAQhCABCEIAEIQgAQhCABCEIAEIQgAQhCABCEIAEIQgAQhCABCEIAEIQgAQhCABCEIAEIQgAQuxTPRdUqBKi6LKLfQSXoapfA5K5xuFY8B4VLohvustXWU6fLHRoN8lRwuXOfspGh4dcReVomDyOnSEOIn6p66rRaAA2T3K5dT4tJvuIeqMUZ23wo6xunI8JmNleKuO08N7WH6rivme2k8dISP/Q1EuBihFdCkP8ACh6JF/hd0TCu/wDqRmJ/JLU8eTuAf/Ufop/X6hBsiZu7w84DZRuKy1zTstbqVKezmD5WTSplVGpsYPQ/unU/ikl86KSoxZkv9O7aEm5sbrScf4bImAL8hVvM8jdvF10KOvp1BMtPjBWUJavhy03CRW5NPgzOLXIIQhSQCEIQAIQhAAhCEACEIQALpjZXKeZbSlyrJ2Vy8I7nY9ODIAkbrvDYAknorTgMGD8VwLwn2DyvUSQIHHsubPXbbmxUkV/A4GOFYsuyJroOlSOAycl8AKbqVWUhpaR3cP0XM1GslJ2gNSsIYfLadIeoSeg/U8LyvmJiGiAOB+vVM6+K53Cb1cYD0Htysipyk7yySKPxBg8T/LJk6qZUnUOtrdIje55+SjsXTjsm02uAPW1QNxb+dElUdO9kjrvbpyV095cBJkAfRO22AWaRa1+u/wA0pTLrgOsfuQkKFeJgAmLTwvGk2MKHEByKxmDfqlBUO4CReQINhZJiqd9+P4FXbcCWw2KcP24TnRSqgh0Nd9v8KFp15Bt7pWnUhJlSzdAIZ34YtICoeaZWWGwWu4XGRYkOadx0/ZRmc5SxwL2iWnb/ACtWk186b2zKTgpYZkDhC8U1m2WODiYUSaJmIuvRQqRmrowzpuLE0IQmCwQhCABCEIAF0wLldMF0ErkUfQIvwpjIsNyvMuokja3RT2X4Py3agJbyOnf2WDUV7RcTZCmk7ol8LhPSPupvK8KdDo3n91I5blGum5zbiGm3QkhJ4lwpgMFi67j36D+crzVSo54H3QlUxOn0s/8AY9e3sofHvhxAEdjdSGOosFFj5OtziCOjeCfn+qiMQRJvN991elCzuSI1KvHC6pNlhgXB3H3BXJaLyCQRa8QeqaUqhBPG437dVqUbrAExgnS5sn0mxvynHiLAupMa4j4iRPyBURTwbtAfqBJn0g3AHP2TjF5tXLBSfUJYDIBA32332S1T790yMkQ09folqDZIAm52CTqkETyP5/N0vlOP8t4foa4t4It9lqle10Au+iaLvWyQRabGVxRc0tdqMHj58dkvneYuxL21IDTBGlosPb+cKKY70xeSfqlxi2s8gOWPm0/NKP0yORf6/K/RNJdHT7T+6Xa+CdXI+++ylxAXoOBfcwJunDnAGxmDt1/ZNspwDqr9LLktLvoLiElVplpLTuDBVHFOVrkk1/UhxsNIKd4SuG7m0XHXtCiabtTGhsAjcd+Plt9U4oMhmom0rLOCtYBzmWTNqN1NuCD7iLwVTnZEQ0yLuuT/AMRwFfslxwpuGq9N0hwPQiJ7xMp94qw9Gm0NpgmRM2c508gCQ0e902jWqU44eLlXzZmOY3JbwybKIxGDczdXrE4d7p9EDp/OVXcwpR3K7Wn1MnhsVOlFleQlqwSK6KdzHJWdgQhCkqehPMJRkpoxTmV0JhJrT2xH0Y3ySOAdEQFcMmp6iNQiUyyfBAxIV6yXIC8gi3fhec1VXfLZFZNl1FXZNZfgjhaWtttUho33Enfi0+47qqZlSLqpHpI3EEaZIHU7rTq2XuNIMdBIEA3j3jr/AJVSzHKBTw7qmxtptcmenzBUanTVIWssWvn8melVTeeSoYmhrAa2dzLeB3nnm3HdMK+Ae2W3BYAeu+5PbZXXB1qA0CoW7anOAhx3GmZibfkojF49z6rn0WhxNg1wMuZpsDwJ6dQs8W0uTQpZ4I2tQ0ka2MlzASwbw5ph4HBIgx/0nOBwbI0ljSHG+oCebgxwvaVEVGuL4boaYD3GZ6Mtcjj5J3VzOixtMEu1CQ46QNza5M/wKsrvgm46Pg4VB6IkXt24v7KpZ3gS1zpG3XsrFi858mKdOo/S78cyQ3/jAO0zK6GbUqopu8sOLY1MIsRpDdwZG090yMrWa/JVbupnNRh4n6ynuAoanCebExwbTPCuNbIqbGvNTpLNIBlzi7Sw7gCATtdQFY+WdOgtNtW/BPHK0us5KyRKsduy31OaPwXkbR2/flJVMKBAjc2KlcEXMpuaBOotLgeG2mbTBhiSx2EfVbHcmLiGxc322FlnVR7rN4LEPicKZ1Nb6eh5PPsorEuGqYi9rzA/VXPKQagqMNzpBJPG15Njbi266b4YD6DnsLXFtyRuGzF+lzx1Tqdfa7SIbKzgXGQ9ocA0Rbr2j3+6XrVQSdIuSY5t+60o+G6VLAsc6GnSHXgEky6fv9lmmLcBVhnxA9CrO++0l0v9PMrGSlweYD45tY3npKsec4V1N3qboaYc2AYeIHqE8XN1GYjJ3jSWi7oOm5JLuw7abf8AkrvkuBp/0p/qdNWsPSxr3EljdoAnYGUtqM3e/tBKW3JSsO8FwbOlp3J2HcwtEyrDCrhZBYGk7CPSY5JvpMF3aY9qjm+X+WYABLogNuN77c8fVTHh6i/DuaXCA6JlpIiZ6yCO3UhKhKN+8scEVMrBVvEbWsJDST3AN/ZUjNsK4cR77rbfEeXMcTUAMEfdZ3m2Ek7bSn6er2M9hKe5GaYqlCaEK1Y/BBQeLw4Er0FGspIz1afUYIQhaTKK0WSrLkVGO6ruFF1cciw8wsOsnaJsoLBaslpEkLZcgbpw8xNpjrZZ34cwYsZC01tQU6Oo29M9LxZcr4dmrKo+EiuqfESKZiyIjU0Cx1Ewd5sf+rJDxZULsO0MAcC4AOiIMH4b7bBL4VrntLBodIPHETI6ySF0cE4UXUz6bgtBIIJBkxyJhM78qTiuGn9/DwyKwpJldpZPFN4ewE6QY9TTFpIPO6RyvwyA01HP0u1DRNyYdsOZCsufY8sptcGS5sRf4ZA9ThtEcKHxjW1KdSsHBskub6gXAnjTNxf7LLUo06b2xzZen1+g6M5NXDxBk/mNZUJ1OjQ0M2IE3cOfzkj2MDiPC4dUY2Q2WBxDyBAIB3O8XJU9hajw2j6xq3mA7aRqLO15PspLMW+aS2o1ji0CKgloLb6o9W+4vshxjNbldPH7ff8AFvMFNxwVzF+CScKxxcBAaTI+ERBNtxEFK5dkuHp1RSLnB0AEujS68WA2aZi+8+02aqyq+gWGP7YEhpOwEwA0mbQLyq3RpGnVNV39wXaQT+G8nkWU1YQg42Ts7c/kIzlJO7GWa5KGPc+zKexiSJmD7m026qLw2WNqa2sP91omHlrZbO4k9DP8CtuOxXnNY9hNOmDoLXOBsQWmBfjdVwB9HEPNOm0v1lvrgs0m4Mnab8kXCRKMFLnAyMpNeZcMtwFKlTYHsAfWbpLiQQ0RMTsLbDsoXEYCgxz3NdLtQaw6hsIkuB4O65y3NnElr6ep7pYWyBJAJj2OrcLnJ8vqt/3nSxpIggiHD1RI3FxY/RWlOM4pRXGPfTzKJOLbbPMJknmT651QH6WyC1p3nYtmIMp9iPDwpio7zGhoEkNImLaY7TP0XDscZGmofOdA8tpAgWgR0jfe4TNmbNILKsMBBLQ9pdHeAOe/MKq7O1mr/X39Se+xClSqVaRp1HUwGxoc74jJgCZlwA26JHLMHg6J11Ie640xIJBA1AxYX77J5VqU3hrWgxAAi8kmXUwCLCb89Uwx+XObWHo0yfgEODG8C+5j81RSaz79+oznHA2oMNTEtZQqOYdzpJiQDGkcACwPZSVDLqrJAgS7VqIvubguuJ6Keyvw1TpUvOLv7hOoS6GzNri4BUw3Ctqf7obMSXCZNum0g/ktEdJNpJuz5/74CpVlfBVaeGa31l9N7hdw2MwRueASNtyBCm/6dppN9UzwRcSbgHchI1MLSeWsDRp1CTDpDYvE7qxYKjTDSKZFjcm5H12KbpdNvbWPv+3iLqVLWZH1sL5lJzT+AwDybAQAqH4jyt1MeoAdlqtONQLSDa6pPjemS4xdX1+njCCqLm9vf7Bp6j3WMdzjDe6qGYMhaRjcE4m7Z+Y/dZ5njS2o5p4Mbg/ktXw+puwaKvykUhCF2Dni+FfBVwyXE7T9lTKO6sWTNIcJuOyxayCcTZQeDWPDJLnNvz1Aj5LSMxpl+mk2HDTqdqJ2mxn3/JZl4TEQ9wsFY83zwyeHPDW2/C0XgdyT91wKNaFKM0+rJqwcpKxM5dmIY0jYTtO30/VNaucan6XOuHam23BBEfIjr1VUzjNP7QphpD9UEyZJ7jjaPmVE0q+l4ElwZvB9j9iq/qKjiop4RKorll3z7EVRSfpp6w4wXgEkW6bARb5KsNLX6Gh0EWJNpPU3U1h/F/lMlu/IVewOF82qHN/FJgXi5seg91Sq4zSavf0LQTjySb63khj3AuBcfUwkhoadOlwgtu6N+I6qZwIqCkanljSDYEkteNo6Tuuc1ykUKZ01Gl0DU0zAgtmQJkw7+brupnApUGU/Tr0ug6ZawRBcRyTO97fNXUFCVp4svJ5KN7lgVx3iZrKbqg0mqXgBtyNNp/VR9TNhUpjYAkzAEdJA45VXqUqhMyTq3G4jiEi8VAyws1sACRFwZj6/VUnVnUVmxipRQ+p4yp5ph0tBmJAv26W7FPDnwdTh4OpmoQ28jpc+rb9kwwOSDE1WinU0tdSDhMyagkPZPERPsmFfK6rXaCXQHQD/AJ5UuFlllsNjrC5s1tbzWu0kCWbnmZI59Mj6K14jxOTTbVFMvD2zUbdo1GWnRE6XRF7zP0qlfJv6d7QwtfUmYsQG7iSRA3uPurE+oTRp0a5DGu9ctAlpglsTuCBseFdS2YTsUkk7MiMfiIZr9QY86g4/G3gjb2TOhmRqhztQLw0zA0+kQItAEyAnGfYl2JeWPqTpZPpAgENkiSdoAvwla+UU6Ro0vMZPxOB9JtLpkixjg72jhU2q2C6fiPMjqNp0RXrNBGvTTaCdUw0k7/CJF56dVY8C8YllSrVEGSWhpA1Ab2JmxsZ6qJwlEAvosLG6yHsc4afS4AjQ0GRcyLE+6VxFGkcQxlWoAYhzmzE6nEzMGZ69NldNRxbH4v8A0Kln30HFCtUFZ7RpOsgNBbIAB9RaQbWP3T+lm4oVWUnO1eYQ7cP0dZO0duEyptp0K0SHNOnQ+wuDI1Ebid7KGznNmnFSWtaAPw3H1t0RGrKmrp5TK7Nz8rGiuqsbBgOiznGJaO8ccKFx2JDK5YwtYHm8ib+2x3VYb4mOohogEAGb2CQx+ZCs4aiGu47XsE2trd6SSzf3nnJWFBp5NEy7E+oB7QwuktbBsJhtzuTMqD8b1ePTAHQG/wBFBZf4hcHNFT+4Ba5v2gg2gwfqpzxdUplrXOmS0fcSmVdT2umlFdGvfgQqeyormP55ji0nb7j8iqRmoDnFwETcK/Z4aV4v73VJzSqXTsB2C1fD3hWRoqK6ISEJXShdi5k7MMOyeYVoyEEGCZCruCaCrZk+Dkgi6w6ySUWmaKSwX7JWk6QJ3AA97KTzfCu84U4JeCCQ634RabJ34Dphr2kieilvE9D++586XaAR6SdrC4FpiJXnuxTpOrf/ACt9CXUtPb5Gd51TdTruYbEO4m03ET2KSOCeAYYXA7QJUnmOBe6prcDNS4O8x7blW/JMqL6ZaZaXNnpxv2+SmN5yUYIvKairszJzDNzttxfoVIZLmwpumSI+nurfjPDDTraZk3DjBHBFwZkztBVazbwtVa1vpMTBPcmArNdJq3+gU4yPMZnAJJu8uJO53Jm0fQpehQrVm1HVnQHMaGmZ0NBgCBsPVsoF2CLSJkNab9R8ueU4xuKgAUjqbF9TYIO56gfIqqj0iWsXen4cH9LJqSxo3IImPhaZHw90tgsHSdhXgN1vggFnBIOmNRGq/RNvCdWtiNIvogi/qZsNx8k7w2LbhgWatNdsyA3U2ImWmLmI26q8VG6m42WU+ufLzES3ZV8lTweFqNeTRJDqR1gRDo2vPePqnFLM/KxR8xhIn1NgEWO0H5qxU6rKlTzKhhrhpaNOmTubj4QPvZQ2bYqk+t5jmkj8RDwTxsIskvCvf0/kYnd2aOMyoVMR5tUUgxgg6WySWg3BJ6i6qbnV51Fzi1swHcCdvpaVseWZjhzQLW+sRcGxLeJn3gdVW8RgadR04fW4E6XB0aQYsBHP2WicdkU01Jvp/BSFTLTVhp4PzehTpOc5rS5/oeCABBNxfhVnGVzrcWTqafS7cFkab8bWPzU/X8NmmXyI0zPvH+fsoTEYN1Nwkelx9JiJaQPvdK3vh9LjIpXuup7/AKlVdTZTlry2dDtUuHPFxzY9VM5dktWrRLqmptQy4udtokcnknSR1leYPwcXs8wGBeDJaB03NpsvMdjcTT0UHH002lnS29zzx9ArO1rtenQi98RG2Z5caY/3tYO0XHe34YTLAZM+qS1oNhd3EH9bqa8O4KpXqaT8J1Fod1FyP/oFT+b50MKCwU2NJ+LQNzaTJ53uohHDk8L06+AObT2rLKLisMaZI5HXp+5SuKzMOcHGk0WIDTtGmJ7nn6KVz7Laoh5FyA5wtaRzHPzSORYSkHk4qQ0tOmBJ1SIge0paWbS588Ftytcj8BUMjaRce8q1Z5iXCmBUIB0gCd4jon//AOZADS1ha0kTPxGYA9gmHjAs1ReBIB3P5K06U4Rbljj6i96nJWMuzVoc8kKs5g1XLMqIEwqrmLd11dHPgZIgvLKErKF1rsTYTy911b8pxRBEFUrD1IVgy7GCOyz6unuRFGSsbH4Ox7vMbBkfJaFmuED9Djv8J2PpP+Vh3h/MC3SQbD+bLWfD+fCo3SXQReDuekfzlcjTTjT3UZ8PgivB3U0LZplYp04aJa0zc3Am0dxcKLNcCNNnky5xHEi5A3Nr9VOjMabqkfIg90scootl8TcnfYRt3FrBNnplVk5UWkkKU9qtIa5c9rrS0vBu6AA4NgH0xbe3upCtRD6T5dYnUJi0bAH3Ch65Apl7CQW/hJAkcxPQx9Eji89bV0tA0kXd7DsdyrR1EKcHGfh974/Hn/ZDg5O6IDNMtrGox1RhGswHC8+kkCNgTGykMnyqi8lxbpcyTpNpIADptYQY/wClL4yvTqeWzU803CJdENM7hx3PG+yaZxg2NNMtreotIs7cAtDTPY88xCyOhGEnOOUvFrqN3tqzwQP9bUpOcQDTBMspiIDr6QBsflZPTgvPAdTaGkM/FYAhul197726nsvcwyaCDVcTYwRI0OAkEunSRJ5XdRopU6dQwRUA1baQW86Rz8J6WCSoSV9/C/Hu/uxe6fy8iNCjTNBzKzCakDy3eqDG8cNMzKd4/C0YZUNEgClJaGaZLSSONjE/ReiqKbSH6nO+JrhNgBdzdMek3mOLpnnWMq1K39tvmMqUhYyAHFsOAMiHdD3hMVlGztfC48379LEZbIrAUmAuqNqEt1kwwT6oFwDuxoPMbhWjwqxrtTC5pBh7YbpIdHA7TF+ndRmW4VuHoPeXEVdnNfB9NpBbwdhJuY4XmUVa7fM8gNcHATABIsSIBg7KKTUKkW1fy/174Jn3kywZ1mLGggGH/iY4Bp97tg7DZU7BBuLxQZVLmyCWkba9UgQbBsTYcozqtUe1hdDiWaibNAMmW9yOg+Q5XmT5S9wFQ2aTpkeogcnr/AoqVpVKt2seBMIKEeS4+IMxZhKDabQHahAFiY5cOOSoOq6ML5nlwIg2OrQ4aSbWAt79OU4dRDqzKlZsU3AhpO2nTYER6ePqn2ZVGuZ5WqabhBhp6SIA/FO35J9SXaNyeElZL9voKj3bL7lJwOchlQltMjSN2yLGBO+9wntOlWr1GEsMNJ0v0/8AE3BI+ITwZS2LyjTpJZpYYEAky2bTPMKwY7ORSoNpNa0OcCBBtG7i1xO8nqs0IRd9ztb8jpS42ois1c4unc7mBpDjNwALjbleZXk9WvW8yC1jL99W8C1/5KlvDGFYxpdDn2aW7y1p9Rmbb9FLYao81HNBaxhmzSCQBzA2O38CfR00ZtTm+ei/kVKo43SPcDj/ADX8jTJuLWO4tf8A7VN8UYiXuOwvv+f+FoPoY20CJv73J+qzTxOQXOM3+ib8RUo04xlK7vkrp7OTaRSczeLqoZnU3UvnOPiRKqWMxc9Vq0VB2uaZySOdS9TTWhdXYZu1RwpDA1YI6KPTrDVALlTUV0UpOzLzkDDIJ2PEwtL8JYrTUbIFjysZwufhoGkX7qzZLmznEajZee1VCopdp4G3ElY17NqTRWBDopPmNJi9r27pbOsyFOh5dNw1hw63bNyD7/koLKcUKzW05uBLencQd/bspbNPDhe1rjUJcxtmAb8hsDbnZKpyqTU5U48/jxX8GdpJpSY0pUtLPMcG+samgO1eozDoPf5fdNaGW+oPqHS0ug6D8M2JI2F4G6cZtjaJwtIA6XNdLYERvaBfj5qKwGIMgU6gLZsHgG3ErNPbFrqsfdjI3abLbjMI1haHPLmEDS8mILR8MgGJA6fNMqmWv0vcwfha0F0HVAIgSBMcWFyvMwr06NDW6oNcjS1oGnX1g3MA/om2H8TtdRbVIDfKcddOT6hvqZ3EmR3WyXZt97HXD98c25FJStg7ykNLSyo0uDGlxYQ51tyT7jnsE5zPF06zRQoUjU1bmPgdazyLG0b7Qo6rmbhqrU3N0YkvDmnsAGie4m3v1TU5RidD6mtrKLrul8fI9bkDhLU2ounFXxnHT89PsX25u/bGtRtV9YMpj+7SadRBA0gSCTxpiFNYUP8AIcGQ46A4hol2/ESCR6TvwVXcFqpvv/bDrgn/AIzABg7SNirjlrjhS9rntc4taJ2gkSAJ36ylUopvOFw36otUdlgjcFllSs9z69J7RUcQW+kS4TJcNwIM+4SWGx9KgJaWB5a9hDWcgAzqJExcGLiTOyMd4jqmvUYx5brLSyIEW9QJ/VVSrl9R9XXTMyQHamxLiJIvaTEEfurylTT7nnlhGLfzEzkz6uJpmm2IBc4BrodMSd7E/urbiatNlGnQpg6nEj1XLXTef/L58Kt5JV/p3En/AHSC0GIDdtgLAG3RNc5xj31i1xAdq1WINy0DcHp7qsKsYQe3l49F7QSi5S8uTjN34hjqjR6qQfqLrkBwFrxY3iFI5PmLRTNImA4k6pPxWbqEXLex4J63Uw1UBpo1i7XTBqel5bx6fd0CJ6EJPM2UqJAoy7zbmYLpP4YiRuIhVat3l78ib37rLYysatMCNVTRquWbi3HBPZQOEy3zgS4EadVnCwFgI6yZ+iX8P4N7aT3wWFmoHV+K1xtIAGmJ5JUP/qhLiGm5sREkybtEdfbqnVppqMqid2vuLhFptRLlg3+WPLc1wDiTc722EnUNue6WZSpuLmiW7bSJJv8Al+apuFdVr6A7VN9BcYsLgBxNwb+ytQxdOl6i8kCIB2uN+232WqjqFP5l3V4+Fsipwa9Rp4oJYwBhAgdNxuYG5WU+Ic9c4EFxMbzz02Vi8U55NQgm24IWZZ/ipdI/7SIRWorOVsdDTTjsjkjMyqapUFVTzF1pTBxXoKMNqE1pdDxCEJ5mBdNK5QgE7ExQosI9MT159lMZcS23HuFUmVCNinuExZ5KyVqDa5NdOomatk2aBgsb9ldcJ4ge1jXsOo3BaTYO4kzJBPCw/A5nECVbvD2dAEhzrHcHlcKtp6lFucB7UZclmzzy6j7Etk+qL37Ceqh6o8gkNMkci8g9/wBlJZo5pa0sOpoET0UG5xPytJ+qyQu+SyWDyvmRqHS9xA44+ycPz17miYHqfIaIADgBYcbD6KMp4YVKgBOm0knk/oNkVDpBbyDErRsj8qJHrc2cCLSJnRsJ34UqzxO+qCwyGwYZeP8AP+FXhWIMbdD+3dNHuMQBfr1R2SkRZFiy6tr1OqAOdSuGk7nUI99yneNx7zUu+XuFx32j32PcEdVTxVcx1z05lSmW1GkVKrj66ekskwDfmLyOO8KJ0LZ6ASeDxrCC6oNRFmm4g8kfOEvhsWGsZDnF2p+ps2Fhpc0dd1Wa+OBPSZJtsf5KWwuZtbTfTa3U52kh5FwBw2dpUfp3YC8ZRmNEvNSt6r7e45H1KdZTjaTalQvLdDiyIAu0g6pPJbb6LNH5g6xmAVI4LHPkbhhgWvHMo7OcEmrYKuCZefFopU3s0tDmARqDiDpPBM3jr8lXMuxWio15IcaZGkm4ieb8JKpm2mab4LRsd/4ExdXafhG6o90pOVrehMY2VmaRhs+8wVYLWmWlvSA3SRHQgD7KutxlPUWtb5by5vrJsDzBi1+eyrmFxRaTaPqnuHpGoRO/2Hv0UVZTfzshU1Hg0HB59SLwXMEBunVFoA+K9xwI7qj+J83drLWn0g26RxdRHibPhTboZvPqO+o/sqPi8/cRBuOOy10qNbUJOXBVRjB3JvNMzndVPMsRqJKSrY8n2TOpVldjT6Xsyk6qOXOXCELcY27ghCEEAhCEAC9BXiEAKsqqQwmYEEXUUvQVSVNSWRsarRpfh3ODsTINiCp6o2znMhzSLg3I7rKMvzAsIvZW3Ks/g7xHdcHV6GUZbom2M0yTdTIN/qkK4Mg/z5qYo16VcWhrvt/heYrLS02uOvHyWNVbO0sMuQsGZIt0XlUG5FlI4mjpAIM9ff8AVM3zFzP8CdGd8gMyy9oPv/ldxDyHGATeIPuF0+n1XDWdgU29yDh1MQbex7JNrI78xKd+RYzvwF0GwO/+EbwGtOnz9EtRJ6/crprCNkrRoE8c9FEpIDsMJvMj6qXy7ECkTAa4uEQQCL7iD1TKlg3GABfon7aLKV6hv/xB/M8LJUmngkXw2GtNgO9wPqo3PM8bTBZTPueT/hRfiLxDAj4RwAqNjczc8rVpNBKo98+Bc6ijyOc1zRzie6iXPXjnk7rlegp01BWRinUcmCEITBYIQhAAhCEACEIQAIQhAAhCEACUp1iDKTQoauSm1wTWAzxzCrPlvjBzYE26G8/JZ8vQ4rLV0VKpyh8dQ1ybDgczo1jcaSeW/qE5r5ezh7b3HBWUYDNnU06q+I3mLrlz+F1FLuPBoVaNuTRf9FMdewv85CRrZaRAjbsqVQ8VPHJUsPExAHrMkdUmWj1EWXU0yxUcG9ot7XH8heU8qPQqtHxW6Y1n6rvMPEVrO+6r+lr39SdyLOMuaPic0fOV47E4dm51RxsFnuI8QOI3UXWzJ55WmHwypL55C5VoovmY+LoBDIb7fy6qWOz57pvuoZ1QlcLo0dDSpcIzz1DfAtiMS55lxSKELYklhCG28sEIQpIBCEIAEIQgAQhCABCEIAEIQgAQhCABCEIAEIQgAQhCABdF5XKEE3aPdS9LyVyhAXYIQhBAIQhAAhCEACEIQAIQhAAhCEACEIQAIQhAAhCEACEIQAIQhAAhCEACEIQAIQhAAhCEACEIQAIQhAAhCEACEIQAIQhAAhCEACEIQB//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4" descr="data:image/jpeg;base64,/9j/4AAQSkZJRgABAQAAAQABAAD/2wCEAAkGBxQTEhUUExQWFhUWGBoaFxcYFhgWHBsYHRcYGBgYGhgYHSggGBolGxgWITEhJSkrLi4uFx80ODMsNygtLisBCgoKDg0OGxAQGzUmICYsLCw0NCwsLCw0LCwsLC8sLC0sNCwsLCwwLCwyLCwsLCwsNCwsLC8sNCwsLCw0LDQsLP/AABEIAOEA4QMBIgACEQEDEQH/xAAbAAABBQEBAAAAAAAAAAAAAAAAAwQFBgcCAf/EADgQAAEDAgUCBAQFAwQDAQAAAAEAAhEDIQQFEjFBUWEGEyJxMoGRoUKxwdHwFCPhFTNS8WKCohb/xAAaAQACAwEBAAAAAAAAAAAAAAAAAwECBAUG/8QAMBEAAgEDAwEGBQQDAQAAAAAAAAECAxEhBBIxQRMiUWFx8AUygZGhFLHR4ULB8RX/2gAMAwEAAhEDEQA/AMNQhCABCEIAEIQgAQhCABCEIAEIQgAQhCABCEIAEIQgAQhCABCEIAEIQgAQhCABCEIAEIQgAQhCABCEIAEIQgAQuxTPRdUqBKi6LKLfQSXoapfA5K5xuFY8B4VLohvustXWU6fLHRoN8lRwuXOfspGh4dcReVomDyOnSEOIn6p66rRaAA2T3K5dT4tJvuIeqMUZ23wo6xunI8JmNleKuO08N7WH6rivme2k8dISP/Q1EuBihFdCkP8ACh6JF/hd0TCu/wDqRmJ/JLU8eTuAf/Ufop/X6hBsiZu7w84DZRuKy1zTstbqVKezmD5WTSplVGpsYPQ/unU/ikl86KSoxZkv9O7aEm5sbrScf4bImAL8hVvM8jdvF10KOvp1BMtPjBWUJavhy03CRW5NPgzOLXIIQhSQCEIQAIQhAAhCEACEIQALpjZXKeZbSlyrJ2Vy8I7nY9ODIAkbrvDYAknorTgMGD8VwLwn2DyvUSQIHHsubPXbbmxUkV/A4GOFYsuyJroOlSOAycl8AKbqVWUhpaR3cP0XM1GslJ2gNSsIYfLadIeoSeg/U8LyvmJiGiAOB+vVM6+K53Cb1cYD0Htysipyk7yySKPxBg8T/LJk6qZUnUOtrdIje55+SjsXTjsm02uAPW1QNxb+dElUdO9kjrvbpyV095cBJkAfRO22AWaRa1+u/wA0pTLrgOsfuQkKFeJgAmLTwvGk2MKHEByKxmDfqlBUO4CReQINhZJiqd9+P4FXbcCWw2KcP24TnRSqgh0Nd9v8KFp15Bt7pWnUhJlSzdAIZ34YtICoeaZWWGwWu4XGRYkOadx0/ZRmc5SxwL2iWnb/ACtWk186b2zKTgpYZkDhC8U1m2WODiYUSaJmIuvRQqRmrowzpuLE0IQmCwQhCABCEIAF0wLldMF0ErkUfQIvwpjIsNyvMuokja3RT2X4Py3agJbyOnf2WDUV7RcTZCmk7ol8LhPSPupvK8KdDo3n91I5blGum5zbiGm3QkhJ4lwpgMFi67j36D+crzVSo54H3QlUxOn0s/8AY9e3sofHvhxAEdjdSGOosFFj5OtziCOjeCfn+qiMQRJvN991elCzuSI1KvHC6pNlhgXB3H3BXJaLyCQRa8QeqaUqhBPG437dVqUbrAExgnS5sn0mxvynHiLAupMa4j4iRPyBURTwbtAfqBJn0g3AHP2TjF5tXLBSfUJYDIBA32332S1T790yMkQ09folqDZIAm52CTqkETyP5/N0vlOP8t4foa4t4It9lqle10Au+iaLvWyQRabGVxRc0tdqMHj58dkvneYuxL21IDTBGlosPb+cKKY70xeSfqlxi2s8gOWPm0/NKP0yORf6/K/RNJdHT7T+6Xa+CdXI+++ylxAXoOBfcwJunDnAGxmDt1/ZNspwDqr9LLktLvoLiElVplpLTuDBVHFOVrkk1/UhxsNIKd4SuG7m0XHXtCiabtTGhsAjcd+Plt9U4oMhmom0rLOCtYBzmWTNqN1NuCD7iLwVTnZEQ0yLuuT/AMRwFfslxwpuGq9N0hwPQiJ7xMp94qw9Gm0NpgmRM2c508gCQ0e902jWqU44eLlXzZmOY3JbwybKIxGDczdXrE4d7p9EDp/OVXcwpR3K7Wn1MnhsVOlFleQlqwSK6KdzHJWdgQhCkqehPMJRkpoxTmV0JhJrT2xH0Y3ySOAdEQFcMmp6iNQiUyyfBAxIV6yXIC8gi3fhec1VXfLZFZNl1FXZNZfgjhaWtttUho33Enfi0+47qqZlSLqpHpI3EEaZIHU7rTq2XuNIMdBIEA3j3jr/AJVSzHKBTw7qmxtptcmenzBUanTVIWssWvn8melVTeeSoYmhrAa2dzLeB3nnm3HdMK+Ae2W3BYAeu+5PbZXXB1qA0CoW7anOAhx3GmZibfkojF49z6rn0WhxNg1wMuZpsDwJ6dQs8W0uTQpZ4I2tQ0ka2MlzASwbw5ph4HBIgx/0nOBwbI0ljSHG+oCebgxwvaVEVGuL4boaYD3GZ6Mtcjj5J3VzOixtMEu1CQ46QNza5M/wKsrvgm46Pg4VB6IkXt24v7KpZ3gS1zpG3XsrFi858mKdOo/S78cyQ3/jAO0zK6GbUqopu8sOLY1MIsRpDdwZG090yMrWa/JVbupnNRh4n6ynuAoanCebExwbTPCuNbIqbGvNTpLNIBlzi7Sw7gCATtdQFY+WdOgtNtW/BPHK0us5KyRKsduy31OaPwXkbR2/flJVMKBAjc2KlcEXMpuaBOotLgeG2mbTBhiSx2EfVbHcmLiGxc322FlnVR7rN4LEPicKZ1Nb6eh5PPsorEuGqYi9rzA/VXPKQagqMNzpBJPG15Njbi266b4YD6DnsLXFtyRuGzF+lzx1Tqdfa7SIbKzgXGQ9ocA0Rbr2j3+6XrVQSdIuSY5t+60o+G6VLAsc6GnSHXgEky6fv9lmmLcBVhnxA9CrO++0l0v9PMrGSlweYD45tY3npKsec4V1N3qboaYc2AYeIHqE8XN1GYjJ3jSWi7oOm5JLuw7abf8AkrvkuBp/0p/qdNWsPSxr3EljdoAnYGUtqM3e/tBKW3JSsO8FwbOlp3J2HcwtEyrDCrhZBYGk7CPSY5JvpMF3aY9qjm+X+WYABLogNuN77c8fVTHh6i/DuaXCA6JlpIiZ6yCO3UhKhKN+8scEVMrBVvEbWsJDST3AN/ZUjNsK4cR77rbfEeXMcTUAMEfdZ3m2Ek7bSn6er2M9hKe5GaYqlCaEK1Y/BBQeLw4Er0FGspIz1afUYIQhaTKK0WSrLkVGO6ruFF1cciw8wsOsnaJsoLBaslpEkLZcgbpw8xNpjrZZ34cwYsZC01tQU6Oo29M9LxZcr4dmrKo+EiuqfESKZiyIjU0Cx1Ewd5sf+rJDxZULsO0MAcC4AOiIMH4b7bBL4VrntLBodIPHETI6ySF0cE4UXUz6bgtBIIJBkxyJhM78qTiuGn9/DwyKwpJldpZPFN4ewE6QY9TTFpIPO6RyvwyA01HP0u1DRNyYdsOZCsufY8sptcGS5sRf4ZA9ThtEcKHxjW1KdSsHBskub6gXAnjTNxf7LLUo06b2xzZen1+g6M5NXDxBk/mNZUJ1OjQ0M2IE3cOfzkj2MDiPC4dUY2Q2WBxDyBAIB3O8XJU9hajw2j6xq3mA7aRqLO15PspLMW+aS2o1ji0CKgloLb6o9W+4vshxjNbldPH7ff8AFvMFNxwVzF+CScKxxcBAaTI+ERBNtxEFK5dkuHp1RSLnB0AEujS68WA2aZi+8+02aqyq+gWGP7YEhpOwEwA0mbQLyq3RpGnVNV39wXaQT+G8nkWU1YQg42Ts7c/kIzlJO7GWa5KGPc+zKexiSJmD7m026qLw2WNqa2sP91omHlrZbO4k9DP8CtuOxXnNY9hNOmDoLXOBsQWmBfjdVwB9HEPNOm0v1lvrgs0m4Mnab8kXCRKMFLnAyMpNeZcMtwFKlTYHsAfWbpLiQQ0RMTsLbDsoXEYCgxz3NdLtQaw6hsIkuB4O65y3NnElr6ep7pYWyBJAJj2OrcLnJ8vqt/3nSxpIggiHD1RI3FxY/RWlOM4pRXGPfTzKJOLbbPMJknmT651QH6WyC1p3nYtmIMp9iPDwpio7zGhoEkNImLaY7TP0XDscZGmofOdA8tpAgWgR0jfe4TNmbNILKsMBBLQ9pdHeAOe/MKq7O1mr/X39Se+xClSqVaRp1HUwGxoc74jJgCZlwA26JHLMHg6J11Ie640xIJBA1AxYX77J5VqU3hrWgxAAi8kmXUwCLCb89Uwx+XObWHo0yfgEODG8C+5j81RSaz79+oznHA2oMNTEtZQqOYdzpJiQDGkcACwPZSVDLqrJAgS7VqIvubguuJ6Keyvw1TpUvOLv7hOoS6GzNri4BUw3Ctqf7obMSXCZNum0g/ktEdJNpJuz5/74CpVlfBVaeGa31l9N7hdw2MwRueASNtyBCm/6dppN9UzwRcSbgHchI1MLSeWsDRp1CTDpDYvE7qxYKjTDSKZFjcm5H12KbpdNvbWPv+3iLqVLWZH1sL5lJzT+AwDybAQAqH4jyt1MeoAdlqtONQLSDa6pPjemS4xdX1+njCCqLm9vf7Bp6j3WMdzjDe6qGYMhaRjcE4m7Z+Y/dZ5njS2o5p4Mbg/ktXw+puwaKvykUhCF2Dni+FfBVwyXE7T9lTKO6sWTNIcJuOyxayCcTZQeDWPDJLnNvz1Aj5LSMxpl+mk2HDTqdqJ2mxn3/JZl4TEQ9wsFY83zwyeHPDW2/C0XgdyT91wKNaFKM0+rJqwcpKxM5dmIY0jYTtO30/VNaucan6XOuHam23BBEfIjr1VUzjNP7QphpD9UEyZJ7jjaPmVE0q+l4ElwZvB9j9iq/qKjiop4RKorll3z7EVRSfpp6w4wXgEkW6bARb5KsNLX6Gh0EWJNpPU3U1h/F/lMlu/IVewOF82qHN/FJgXi5seg91Sq4zSavf0LQTjySb63khj3AuBcfUwkhoadOlwgtu6N+I6qZwIqCkanljSDYEkteNo6Tuuc1ykUKZ01Gl0DU0zAgtmQJkw7+brupnApUGU/Tr0ug6ZawRBcRyTO97fNXUFCVp4svJ5KN7lgVx3iZrKbqg0mqXgBtyNNp/VR9TNhUpjYAkzAEdJA45VXqUqhMyTq3G4jiEi8VAyws1sACRFwZj6/VUnVnUVmxipRQ+p4yp5ph0tBmJAv26W7FPDnwdTh4OpmoQ28jpc+rb9kwwOSDE1WinU0tdSDhMyagkPZPERPsmFfK6rXaCXQHQD/AJ5UuFlllsNjrC5s1tbzWu0kCWbnmZI59Mj6K14jxOTTbVFMvD2zUbdo1GWnRE6XRF7zP0qlfJv6d7QwtfUmYsQG7iSRA3uPurE+oTRp0a5DGu9ctAlpglsTuCBseFdS2YTsUkk7MiMfiIZr9QY86g4/G3gjb2TOhmRqhztQLw0zA0+kQItAEyAnGfYl2JeWPqTpZPpAgENkiSdoAvwla+UU6Ro0vMZPxOB9JtLpkixjg72jhU2q2C6fiPMjqNp0RXrNBGvTTaCdUw0k7/CJF56dVY8C8YllSrVEGSWhpA1Ab2JmxsZ6qJwlEAvosLG6yHsc4afS4AjQ0GRcyLE+6VxFGkcQxlWoAYhzmzE6nEzMGZ69NldNRxbH4v8A0Kln30HFCtUFZ7RpOsgNBbIAB9RaQbWP3T+lm4oVWUnO1eYQ7cP0dZO0duEyptp0K0SHNOnQ+wuDI1Ebid7KGznNmnFSWtaAPw3H1t0RGrKmrp5TK7Nz8rGiuqsbBgOiznGJaO8ccKFx2JDK5YwtYHm8ib+2x3VYb4mOohogEAGb2CQx+ZCs4aiGu47XsE2trd6SSzf3nnJWFBp5NEy7E+oB7QwuktbBsJhtzuTMqD8b1ePTAHQG/wBFBZf4hcHNFT+4Ba5v2gg2gwfqpzxdUplrXOmS0fcSmVdT2umlFdGvfgQqeyormP55ji0nb7j8iqRmoDnFwETcK/Z4aV4v73VJzSqXTsB2C1fD3hWRoqK6ISEJXShdi5k7MMOyeYVoyEEGCZCruCaCrZk+Dkgi6w6ySUWmaKSwX7JWk6QJ3AA97KTzfCu84U4JeCCQ634RabJ34Dphr2kieilvE9D++586XaAR6SdrC4FpiJXnuxTpOrf/ACt9CXUtPb5Gd51TdTruYbEO4m03ET2KSOCeAYYXA7QJUnmOBe6prcDNS4O8x7blW/JMqL6ZaZaXNnpxv2+SmN5yUYIvKairszJzDNzttxfoVIZLmwpumSI+nurfjPDDTraZk3DjBHBFwZkztBVazbwtVa1vpMTBPcmArNdJq3+gU4yPMZnAJJu8uJO53Jm0fQpehQrVm1HVnQHMaGmZ0NBgCBsPVsoF2CLSJkNab9R8ueU4xuKgAUjqbF9TYIO56gfIqqj0iWsXen4cH9LJqSxo3IImPhaZHw90tgsHSdhXgN1vggFnBIOmNRGq/RNvCdWtiNIvogi/qZsNx8k7w2LbhgWatNdsyA3U2ImWmLmI26q8VG6m42WU+ufLzES3ZV8lTweFqNeTRJDqR1gRDo2vPePqnFLM/KxR8xhIn1NgEWO0H5qxU6rKlTzKhhrhpaNOmTubj4QPvZQ2bYqk+t5jmkj8RDwTxsIskvCvf0/kYnd2aOMyoVMR5tUUgxgg6WySWg3BJ6i6qbnV51Fzi1swHcCdvpaVseWZjhzQLW+sRcGxLeJn3gdVW8RgadR04fW4E6XB0aQYsBHP2WicdkU01Jvp/BSFTLTVhp4PzehTpOc5rS5/oeCABBNxfhVnGVzrcWTqafS7cFkab8bWPzU/X8NmmXyI0zPvH+fsoTEYN1Nwkelx9JiJaQPvdK3vh9LjIpXuup7/AKlVdTZTlry2dDtUuHPFxzY9VM5dktWrRLqmptQy4udtokcnknSR1leYPwcXs8wGBeDJaB03NpsvMdjcTT0UHH002lnS29zzx9ArO1rtenQi98RG2Z5caY/3tYO0XHe34YTLAZM+qS1oNhd3EH9bqa8O4KpXqaT8J1Fod1FyP/oFT+b50MKCwU2NJ+LQNzaTJ53uohHDk8L06+AObT2rLKLisMaZI5HXp+5SuKzMOcHGk0WIDTtGmJ7nn6KVz7Laoh5FyA5wtaRzHPzSORYSkHk4qQ0tOmBJ1SIge0paWbS588Ftytcj8BUMjaRce8q1Z5iXCmBUIB0gCd4jon//AOZADS1ha0kTPxGYA9gmHjAs1ReBIB3P5K06U4Rbljj6i96nJWMuzVoc8kKs5g1XLMqIEwqrmLd11dHPgZIgvLKErKF1rsTYTy911b8pxRBEFUrD1IVgy7GCOyz6unuRFGSsbH4Ox7vMbBkfJaFmuED9Djv8J2PpP+Vh3h/MC3SQbD+bLWfD+fCo3SXQReDuekfzlcjTTjT3UZ8PgivB3U0LZplYp04aJa0zc3Am0dxcKLNcCNNnky5xHEi5A3Nr9VOjMabqkfIg90scootl8TcnfYRt3FrBNnplVk5UWkkKU9qtIa5c9rrS0vBu6AA4NgH0xbe3upCtRD6T5dYnUJi0bAH3Ch65Apl7CQW/hJAkcxPQx9Eji89bV0tA0kXd7DsdyrR1EKcHGfh974/Hn/ZDg5O6IDNMtrGox1RhGswHC8+kkCNgTGykMnyqi8lxbpcyTpNpIADptYQY/wClL4yvTqeWzU803CJdENM7hx3PG+yaZxg2NNMtreotIs7cAtDTPY88xCyOhGEnOOUvFrqN3tqzwQP9bUpOcQDTBMspiIDr6QBsflZPTgvPAdTaGkM/FYAhul197726nsvcwyaCDVcTYwRI0OAkEunSRJ5XdRopU6dQwRUA1baQW86Rz8J6WCSoSV9/C/Hu/uxe6fy8iNCjTNBzKzCakDy3eqDG8cNMzKd4/C0YZUNEgClJaGaZLSSONjE/ReiqKbSH6nO+JrhNgBdzdMek3mOLpnnWMq1K39tvmMqUhYyAHFsOAMiHdD3hMVlGztfC48379LEZbIrAUmAuqNqEt1kwwT6oFwDuxoPMbhWjwqxrtTC5pBh7YbpIdHA7TF+ndRmW4VuHoPeXEVdnNfB9NpBbwdhJuY4XmUVa7fM8gNcHATABIsSIBg7KKTUKkW1fy/174Jn3kywZ1mLGggGH/iY4Bp97tg7DZU7BBuLxQZVLmyCWkba9UgQbBsTYcozqtUe1hdDiWaibNAMmW9yOg+Q5XmT5S9wFQ2aTpkeogcnr/AoqVpVKt2seBMIKEeS4+IMxZhKDabQHahAFiY5cOOSoOq6ML5nlwIg2OrQ4aSbWAt79OU4dRDqzKlZsU3AhpO2nTYER6ePqn2ZVGuZ5WqabhBhp6SIA/FO35J9SXaNyeElZL9voKj3bL7lJwOchlQltMjSN2yLGBO+9wntOlWr1GEsMNJ0v0/8AE3BI+ITwZS2LyjTpJZpYYEAky2bTPMKwY7ORSoNpNa0OcCBBtG7i1xO8nqs0IRd9ztb8jpS42ois1c4unc7mBpDjNwALjbleZXk9WvW8yC1jL99W8C1/5KlvDGFYxpdDn2aW7y1p9Rmbb9FLYao81HNBaxhmzSCQBzA2O38CfR00ZtTm+ei/kVKo43SPcDj/ADX8jTJuLWO4tf8A7VN8UYiXuOwvv+f+FoPoY20CJv73J+qzTxOQXOM3+ib8RUo04xlK7vkrp7OTaRSczeLqoZnU3UvnOPiRKqWMxc9Vq0VB2uaZySOdS9TTWhdXYZu1RwpDA1YI6KPTrDVALlTUV0UpOzLzkDDIJ2PEwtL8JYrTUbIFjysZwufhoGkX7qzZLmznEajZee1VCopdp4G3ElY17NqTRWBDopPmNJi9r27pbOsyFOh5dNw1hw63bNyD7/koLKcUKzW05uBLencQd/bspbNPDhe1rjUJcxtmAb8hsDbnZKpyqTU5U48/jxX8GdpJpSY0pUtLPMcG+samgO1eozDoPf5fdNaGW+oPqHS0ug6D8M2JI2F4G6cZtjaJwtIA6XNdLYERvaBfj5qKwGIMgU6gLZsHgG3ErNPbFrqsfdjI3abLbjMI1haHPLmEDS8mILR8MgGJA6fNMqmWv0vcwfha0F0HVAIgSBMcWFyvMwr06NDW6oNcjS1oGnX1g3MA/om2H8TtdRbVIDfKcddOT6hvqZ3EmR3WyXZt97HXD98c25FJStg7ykNLSyo0uDGlxYQ51tyT7jnsE5zPF06zRQoUjU1bmPgdazyLG0b7Qo6rmbhqrU3N0YkvDmnsAGie4m3v1TU5RidD6mtrKLrul8fI9bkDhLU2ounFXxnHT89PsX25u/bGtRtV9YMpj+7SadRBA0gSCTxpiFNYUP8AIcGQ46A4hol2/ESCR6TvwVXcFqpvv/bDrgn/AIzABg7SNirjlrjhS9rntc4taJ2gkSAJ36ylUopvOFw36otUdlgjcFllSs9z69J7RUcQW+kS4TJcNwIM+4SWGx9KgJaWB5a9hDWcgAzqJExcGLiTOyMd4jqmvUYx5brLSyIEW9QJ/VVSrl9R9XXTMyQHamxLiJIvaTEEfurylTT7nnlhGLfzEzkz6uJpmm2IBc4BrodMSd7E/urbiatNlGnQpg6nEj1XLXTef/L58Kt5JV/p3En/AHSC0GIDdtgLAG3RNc5xj31i1xAdq1WINy0DcHp7qsKsYQe3l49F7QSi5S8uTjN34hjqjR6qQfqLrkBwFrxY3iFI5PmLRTNImA4k6pPxWbqEXLex4J63Uw1UBpo1i7XTBqel5bx6fd0CJ6EJPM2UqJAoy7zbmYLpP4YiRuIhVat3l78ib37rLYysatMCNVTRquWbi3HBPZQOEy3zgS4EadVnCwFgI6yZ+iX8P4N7aT3wWFmoHV+K1xtIAGmJ5JUP/qhLiGm5sREkybtEdfbqnVppqMqid2vuLhFptRLlg3+WPLc1wDiTc722EnUNue6WZSpuLmiW7bSJJv8Al+apuFdVr6A7VN9BcYsLgBxNwb+ytQxdOl6i8kCIB2uN+232WqjqFP5l3V4+Fsipwa9Rp4oJYwBhAgdNxuYG5WU+Ic9c4EFxMbzz02Vi8U55NQgm24IWZZ/ipdI/7SIRWorOVsdDTTjsjkjMyqapUFVTzF1pTBxXoKMNqE1pdDxCEJ5mBdNK5QgE7ExQosI9MT159lMZcS23HuFUmVCNinuExZ5KyVqDa5NdOomatk2aBgsb9ldcJ4ge1jXsOo3BaTYO4kzJBPCw/A5nECVbvD2dAEhzrHcHlcKtp6lFucB7UZclmzzy6j7Etk+qL37Ceqh6o8gkNMkci8g9/wBlJZo5pa0sOpoET0UG5xPytJ+qyQu+SyWDyvmRqHS9xA44+ycPz17miYHqfIaIADgBYcbD6KMp4YVKgBOm0knk/oNkVDpBbyDErRsj8qJHrc2cCLSJnRsJ34UqzxO+qCwyGwYZeP8AP+FXhWIMbdD+3dNHuMQBfr1R2SkRZFiy6tr1OqAOdSuGk7nUI99yneNx7zUu+XuFx32j32PcEdVTxVcx1z05lSmW1GkVKrj66ekskwDfmLyOO8KJ0LZ6ASeDxrCC6oNRFmm4g8kfOEvhsWGsZDnF2p+ps2Fhpc0dd1Wa+OBPSZJtsf5KWwuZtbTfTa3U52kh5FwBw2dpUfp3YC8ZRmNEvNSt6r7e45H1KdZTjaTalQvLdDiyIAu0g6pPJbb6LNH5g6xmAVI4LHPkbhhgWvHMo7OcEmrYKuCZefFopU3s0tDmARqDiDpPBM3jr8lXMuxWio15IcaZGkm4ieb8JKpm2mab4LRsd/4ExdXafhG6o90pOVrehMY2VmaRhs+8wVYLWmWlvSA3SRHQgD7KutxlPUWtb5by5vrJsDzBi1+eyrmFxRaTaPqnuHpGoRO/2Hv0UVZTfzshU1Hg0HB59SLwXMEBunVFoA+K9xwI7qj+J83drLWn0g26RxdRHibPhTboZvPqO+o/sqPi8/cRBuOOy10qNbUJOXBVRjB3JvNMzndVPMsRqJKSrY8n2TOpVldjT6Xsyk6qOXOXCELcY27ghCEEAhCEAC9BXiEAKsqqQwmYEEXUUvQVSVNSWRsarRpfh3ODsTINiCp6o2znMhzSLg3I7rKMvzAsIvZW3Ks/g7xHdcHV6GUZbom2M0yTdTIN/qkK4Mg/z5qYo16VcWhrvt/heYrLS02uOvHyWNVbO0sMuQsGZIt0XlUG5FlI4mjpAIM9ff8AVM3zFzP8CdGd8gMyy9oPv/ldxDyHGATeIPuF0+n1XDWdgU29yDh1MQbex7JNrI78xKd+RYzvwF0GwO/+EbwGtOnz9EtRJ6/crprCNkrRoE8c9FEpIDsMJvMj6qXy7ECkTAa4uEQQCL7iD1TKlg3GABfon7aLKV6hv/xB/M8LJUmngkXw2GtNgO9wPqo3PM8bTBZTPueT/hRfiLxDAj4RwAqNjczc8rVpNBKo98+Bc6ijyOc1zRzie6iXPXjnk7rlegp01BWRinUcmCEITBYIQhAAhCEACEIQAIQhAAhCEACUp1iDKTQoauSm1wTWAzxzCrPlvjBzYE26G8/JZ8vQ4rLV0VKpyh8dQ1ybDgczo1jcaSeW/qE5r5ezh7b3HBWUYDNnU06q+I3mLrlz+F1FLuPBoVaNuTRf9FMdewv85CRrZaRAjbsqVQ8VPHJUsPExAHrMkdUmWj1EWXU0yxUcG9ot7XH8heU8qPQqtHxW6Y1n6rvMPEVrO+6r+lr39SdyLOMuaPic0fOV47E4dm51RxsFnuI8QOI3UXWzJ55WmHwypL55C5VoovmY+LoBDIb7fy6qWOz57pvuoZ1QlcLo0dDSpcIzz1DfAtiMS55lxSKELYklhCG28sEIQpIBCEIAEIQgAQhCABCEIAEIQgAQhCABCEIAEIQgAQhCABdF5XKEE3aPdS9LyVyhAXYIQhBAIQhAAhCEACEIQAIQhAAhCEACEIQAIQhAAhCEACEIQAIQhAAhCEACEIQAIQhAAhCEACEIQAIQhAAhCEACEIQAIQhAAhCEACEIQ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6" descr="data:image/jpeg;base64,/9j/4AAQSkZJRgABAQAAAQABAAD/2wCEAAkGBxQTEhUUExQWFhUWGBoaFxcYFhgWHBsYHRcYGBgYGhgYHSggGBolGxgWITEhJSkrLi4uFx80ODMsNygtLisBCgoKDg0OGxAQGzUmICYsLCw0NCwsLCw0LCwsLC8sLC0sNCwsLCwwLCwyLCwsLCwsNCwsLC8sNCwsLCw0LDQsLP/AABEIAOEA4QMBIgACEQEDEQH/xAAbAAABBQEBAAAAAAAAAAAAAAAAAwQFBgcCAf/EADgQAAEDAgUCBAQFAwQDAQAAAAEAAhEDIQQFEjFBUWEGEyJxMoGRoUKxwdHwFCPhFTNS8WKCohb/xAAaAQACAwEBAAAAAAAAAAAAAAAAAwECBAUG/8QAMBEAAgEDAwEGBQQDAQAAAAAAAAECAxEhBBIxQRMiUWFx8AUygZGhFLHR4ULB8RX/2gAMAwEAAhEDEQA/AMNQhCABCEIAEIQgAQhCABCEIAEIQgAQhCABCEIAEIQgAQhCABCEIAEIQgAQhCABCEIAEIQgAQhCABCEIAEIQgAQuxTPRdUqBKi6LKLfQSXoapfA5K5xuFY8B4VLohvustXWU6fLHRoN8lRwuXOfspGh4dcReVomDyOnSEOIn6p66rRaAA2T3K5dT4tJvuIeqMUZ23wo6xunI8JmNleKuO08N7WH6rivme2k8dISP/Q1EuBihFdCkP8ACh6JF/hd0TCu/wDqRmJ/JLU8eTuAf/Ufop/X6hBsiZu7w84DZRuKy1zTstbqVKezmD5WTSplVGpsYPQ/unU/ikl86KSoxZkv9O7aEm5sbrScf4bImAL8hVvM8jdvF10KOvp1BMtPjBWUJavhy03CRW5NPgzOLXIIQhSQCEIQAIQhAAhCEACEIQALpjZXKeZbSlyrJ2Vy8I7nY9ODIAkbrvDYAknorTgMGD8VwLwn2DyvUSQIHHsubPXbbmxUkV/A4GOFYsuyJroOlSOAycl8AKbqVWUhpaR3cP0XM1GslJ2gNSsIYfLadIeoSeg/U8LyvmJiGiAOB+vVM6+K53Cb1cYD0Htysipyk7yySKPxBg8T/LJk6qZUnUOtrdIje55+SjsXTjsm02uAPW1QNxb+dElUdO9kjrvbpyV095cBJkAfRO22AWaRa1+u/wA0pTLrgOsfuQkKFeJgAmLTwvGk2MKHEByKxmDfqlBUO4CReQINhZJiqd9+P4FXbcCWw2KcP24TnRSqgh0Nd9v8KFp15Bt7pWnUhJlSzdAIZ34YtICoeaZWWGwWu4XGRYkOadx0/ZRmc5SxwL2iWnb/ACtWk186b2zKTgpYZkDhC8U1m2WODiYUSaJmIuvRQqRmrowzpuLE0IQmCwQhCABCEIAF0wLldMF0ErkUfQIvwpjIsNyvMuokja3RT2X4Py3agJbyOnf2WDUV7RcTZCmk7ol8LhPSPupvK8KdDo3n91I5blGum5zbiGm3QkhJ4lwpgMFi67j36D+crzVSo54H3QlUxOn0s/8AY9e3sofHvhxAEdjdSGOosFFj5OtziCOjeCfn+qiMQRJvN991elCzuSI1KvHC6pNlhgXB3H3BXJaLyCQRa8QeqaUqhBPG437dVqUbrAExgnS5sn0mxvynHiLAupMa4j4iRPyBURTwbtAfqBJn0g3AHP2TjF5tXLBSfUJYDIBA32332S1T790yMkQ09folqDZIAm52CTqkETyP5/N0vlOP8t4foa4t4It9lqle10Au+iaLvWyQRabGVxRc0tdqMHj58dkvneYuxL21IDTBGlosPb+cKKY70xeSfqlxi2s8gOWPm0/NKP0yORf6/K/RNJdHT7T+6Xa+CdXI+++ylxAXoOBfcwJunDnAGxmDt1/ZNspwDqr9LLktLvoLiElVplpLTuDBVHFOVrkk1/UhxsNIKd4SuG7m0XHXtCiabtTGhsAjcd+Plt9U4oMhmom0rLOCtYBzmWTNqN1NuCD7iLwVTnZEQ0yLuuT/AMRwFfslxwpuGq9N0hwPQiJ7xMp94qw9Gm0NpgmRM2c508gCQ0e902jWqU44eLlXzZmOY3JbwybKIxGDczdXrE4d7p9EDp/OVXcwpR3K7Wn1MnhsVOlFleQlqwSK6KdzHJWdgQhCkqehPMJRkpoxTmV0JhJrT2xH0Y3ySOAdEQFcMmp6iNQiUyyfBAxIV6yXIC8gi3fhec1VXfLZFZNl1FXZNZfgjhaWtttUho33Enfi0+47qqZlSLqpHpI3EEaZIHU7rTq2XuNIMdBIEA3j3jr/AJVSzHKBTw7qmxtptcmenzBUanTVIWssWvn8melVTeeSoYmhrAa2dzLeB3nnm3HdMK+Ae2W3BYAeu+5PbZXXB1qA0CoW7anOAhx3GmZibfkojF49z6rn0WhxNg1wMuZpsDwJ6dQs8W0uTQpZ4I2tQ0ka2MlzASwbw5ph4HBIgx/0nOBwbI0ljSHG+oCebgxwvaVEVGuL4boaYD3GZ6Mtcjj5J3VzOixtMEu1CQ46QNza5M/wKsrvgm46Pg4VB6IkXt24v7KpZ3gS1zpG3XsrFi858mKdOo/S78cyQ3/jAO0zK6GbUqopu8sOLY1MIsRpDdwZG090yMrWa/JVbupnNRh4n6ynuAoanCebExwbTPCuNbIqbGvNTpLNIBlzi7Sw7gCATtdQFY+WdOgtNtW/BPHK0us5KyRKsduy31OaPwXkbR2/flJVMKBAjc2KlcEXMpuaBOotLgeG2mbTBhiSx2EfVbHcmLiGxc322FlnVR7rN4LEPicKZ1Nb6eh5PPsorEuGqYi9rzA/VXPKQagqMNzpBJPG15Njbi266b4YD6DnsLXFtyRuGzF+lzx1Tqdfa7SIbKzgXGQ9ocA0Rbr2j3+6XrVQSdIuSY5t+60o+G6VLAsc6GnSHXgEky6fv9lmmLcBVhnxA9CrO++0l0v9PMrGSlweYD45tY3npKsec4V1N3qboaYc2AYeIHqE8XN1GYjJ3jSWi7oOm5JLuw7abf8AkrvkuBp/0p/qdNWsPSxr3EljdoAnYGUtqM3e/tBKW3JSsO8FwbOlp3J2HcwtEyrDCrhZBYGk7CPSY5JvpMF3aY9qjm+X+WYABLogNuN77c8fVTHh6i/DuaXCA6JlpIiZ6yCO3UhKhKN+8scEVMrBVvEbWsJDST3AN/ZUjNsK4cR77rbfEeXMcTUAMEfdZ3m2Ek7bSn6er2M9hKe5GaYqlCaEK1Y/BBQeLw4Er0FGspIz1afUYIQhaTKK0WSrLkVGO6ruFF1cciw8wsOsnaJsoLBaslpEkLZcgbpw8xNpjrZZ34cwYsZC01tQU6Oo29M9LxZcr4dmrKo+EiuqfESKZiyIjU0Cx1Ewd5sf+rJDxZULsO0MAcC4AOiIMH4b7bBL4VrntLBodIPHETI6ySF0cE4UXUz6bgtBIIJBkxyJhM78qTiuGn9/DwyKwpJldpZPFN4ewE6QY9TTFpIPO6RyvwyA01HP0u1DRNyYdsOZCsufY8sptcGS5sRf4ZA9ThtEcKHxjW1KdSsHBskub6gXAnjTNxf7LLUo06b2xzZen1+g6M5NXDxBk/mNZUJ1OjQ0M2IE3cOfzkj2MDiPC4dUY2Q2WBxDyBAIB3O8XJU9hajw2j6xq3mA7aRqLO15PspLMW+aS2o1ji0CKgloLb6o9W+4vshxjNbldPH7ff8AFvMFNxwVzF+CScKxxcBAaTI+ERBNtxEFK5dkuHp1RSLnB0AEujS68WA2aZi+8+02aqyq+gWGP7YEhpOwEwA0mbQLyq3RpGnVNV39wXaQT+G8nkWU1YQg42Ts7c/kIzlJO7GWa5KGPc+zKexiSJmD7m026qLw2WNqa2sP91omHlrZbO4k9DP8CtuOxXnNY9hNOmDoLXOBsQWmBfjdVwB9HEPNOm0v1lvrgs0m4Mnab8kXCRKMFLnAyMpNeZcMtwFKlTYHsAfWbpLiQQ0RMTsLbDsoXEYCgxz3NdLtQaw6hsIkuB4O65y3NnElr6ep7pYWyBJAJj2OrcLnJ8vqt/3nSxpIggiHD1RI3FxY/RWlOM4pRXGPfTzKJOLbbPMJknmT651QH6WyC1p3nYtmIMp9iPDwpio7zGhoEkNImLaY7TP0XDscZGmofOdA8tpAgWgR0jfe4TNmbNILKsMBBLQ9pdHeAOe/MKq7O1mr/X39Se+xClSqVaRp1HUwGxoc74jJgCZlwA26JHLMHg6J11Ie640xIJBA1AxYX77J5VqU3hrWgxAAi8kmXUwCLCb89Uwx+XObWHo0yfgEODG8C+5j81RSaz79+oznHA2oMNTEtZQqOYdzpJiQDGkcACwPZSVDLqrJAgS7VqIvubguuJ6Keyvw1TpUvOLv7hOoS6GzNri4BUw3Ctqf7obMSXCZNum0g/ktEdJNpJuz5/74CpVlfBVaeGa31l9N7hdw2MwRueASNtyBCm/6dppN9UzwRcSbgHchI1MLSeWsDRp1CTDpDYvE7qxYKjTDSKZFjcm5H12KbpdNvbWPv+3iLqVLWZH1sL5lJzT+AwDybAQAqH4jyt1MeoAdlqtONQLSDa6pPjemS4xdX1+njCCqLm9vf7Bp6j3WMdzjDe6qGYMhaRjcE4m7Z+Y/dZ5njS2o5p4Mbg/ktXw+puwaKvykUhCF2Dni+FfBVwyXE7T9lTKO6sWTNIcJuOyxayCcTZQeDWPDJLnNvz1Aj5LSMxpl+mk2HDTqdqJ2mxn3/JZl4TEQ9wsFY83zwyeHPDW2/C0XgdyT91wKNaFKM0+rJqwcpKxM5dmIY0jYTtO30/VNaucan6XOuHam23BBEfIjr1VUzjNP7QphpD9UEyZJ7jjaPmVE0q+l4ElwZvB9j9iq/qKjiop4RKorll3z7EVRSfpp6w4wXgEkW6bARb5KsNLX6Gh0EWJNpPU3U1h/F/lMlu/IVewOF82qHN/FJgXi5seg91Sq4zSavf0LQTjySb63khj3AuBcfUwkhoadOlwgtu6N+I6qZwIqCkanljSDYEkteNo6Tuuc1ykUKZ01Gl0DU0zAgtmQJkw7+brupnApUGU/Tr0ug6ZawRBcRyTO97fNXUFCVp4svJ5KN7lgVx3iZrKbqg0mqXgBtyNNp/VR9TNhUpjYAkzAEdJA45VXqUqhMyTq3G4jiEi8VAyws1sACRFwZj6/VUnVnUVmxipRQ+p4yp5ph0tBmJAv26W7FPDnwdTh4OpmoQ28jpc+rb9kwwOSDE1WinU0tdSDhMyagkPZPERPsmFfK6rXaCXQHQD/AJ5UuFlllsNjrC5s1tbzWu0kCWbnmZI59Mj6K14jxOTTbVFMvD2zUbdo1GWnRE6XRF7zP0qlfJv6d7QwtfUmYsQG7iSRA3uPurE+oTRp0a5DGu9ctAlpglsTuCBseFdS2YTsUkk7MiMfiIZr9QY86g4/G3gjb2TOhmRqhztQLw0zA0+kQItAEyAnGfYl2JeWPqTpZPpAgENkiSdoAvwla+UU6Ro0vMZPxOB9JtLpkixjg72jhU2q2C6fiPMjqNp0RXrNBGvTTaCdUw0k7/CJF56dVY8C8YllSrVEGSWhpA1Ab2JmxsZ6qJwlEAvosLG6yHsc4afS4AjQ0GRcyLE+6VxFGkcQxlWoAYhzmzE6nEzMGZ69NldNRxbH4v8A0Kln30HFCtUFZ7RpOsgNBbIAB9RaQbWP3T+lm4oVWUnO1eYQ7cP0dZO0duEyptp0K0SHNOnQ+wuDI1Ebid7KGznNmnFSWtaAPw3H1t0RGrKmrp5TK7Nz8rGiuqsbBgOiznGJaO8ccKFx2JDK5YwtYHm8ib+2x3VYb4mOohogEAGb2CQx+ZCs4aiGu47XsE2trd6SSzf3nnJWFBp5NEy7E+oB7QwuktbBsJhtzuTMqD8b1ePTAHQG/wBFBZf4hcHNFT+4Ba5v2gg2gwfqpzxdUplrXOmS0fcSmVdT2umlFdGvfgQqeyormP55ji0nb7j8iqRmoDnFwETcK/Z4aV4v73VJzSqXTsB2C1fD3hWRoqK6ISEJXShdi5k7MMOyeYVoyEEGCZCruCaCrZk+Dkgi6w6ySUWmaKSwX7JWk6QJ3AA97KTzfCu84U4JeCCQ634RabJ34Dphr2kieilvE9D++586XaAR6SdrC4FpiJXnuxTpOrf/ACt9CXUtPb5Gd51TdTruYbEO4m03ET2KSOCeAYYXA7QJUnmOBe6prcDNS4O8x7blW/JMqL6ZaZaXNnpxv2+SmN5yUYIvKairszJzDNzttxfoVIZLmwpumSI+nurfjPDDTraZk3DjBHBFwZkztBVazbwtVa1vpMTBPcmArNdJq3+gU4yPMZnAJJu8uJO53Jm0fQpehQrVm1HVnQHMaGmZ0NBgCBsPVsoF2CLSJkNab9R8ueU4xuKgAUjqbF9TYIO56gfIqqj0iWsXen4cH9LJqSxo3IImPhaZHw90tgsHSdhXgN1vggFnBIOmNRGq/RNvCdWtiNIvogi/qZsNx8k7w2LbhgWatNdsyA3U2ImWmLmI26q8VG6m42WU+ufLzES3ZV8lTweFqNeTRJDqR1gRDo2vPePqnFLM/KxR8xhIn1NgEWO0H5qxU6rKlTzKhhrhpaNOmTubj4QPvZQ2bYqk+t5jmkj8RDwTxsIskvCvf0/kYnd2aOMyoVMR5tUUgxgg6WySWg3BJ6i6qbnV51Fzi1swHcCdvpaVseWZjhzQLW+sRcGxLeJn3gdVW8RgadR04fW4E6XB0aQYsBHP2WicdkU01Jvp/BSFTLTVhp4PzehTpOc5rS5/oeCABBNxfhVnGVzrcWTqafS7cFkab8bWPzU/X8NmmXyI0zPvH+fsoTEYN1Nwkelx9JiJaQPvdK3vh9LjIpXuup7/AKlVdTZTlry2dDtUuHPFxzY9VM5dktWrRLqmptQy4udtokcnknSR1leYPwcXs8wGBeDJaB03NpsvMdjcTT0UHH002lnS29zzx9ArO1rtenQi98RG2Z5caY/3tYO0XHe34YTLAZM+qS1oNhd3EH9bqa8O4KpXqaT8J1Fod1FyP/oFT+b50MKCwU2NJ+LQNzaTJ53uohHDk8L06+AObT2rLKLisMaZI5HXp+5SuKzMOcHGk0WIDTtGmJ7nn6KVz7Laoh5FyA5wtaRzHPzSORYSkHk4qQ0tOmBJ1SIge0paWbS588Ftytcj8BUMjaRce8q1Z5iXCmBUIB0gCd4jon//AOZADS1ha0kTPxGYA9gmHjAs1ReBIB3P5K06U4Rbljj6i96nJWMuzVoc8kKs5g1XLMqIEwqrmLd11dHPgZIgvLKErKF1rsTYTy911b8pxRBEFUrD1IVgy7GCOyz6unuRFGSsbH4Ox7vMbBkfJaFmuED9Djv8J2PpP+Vh3h/MC3SQbD+bLWfD+fCo3SXQReDuekfzlcjTTjT3UZ8PgivB3U0LZplYp04aJa0zc3Am0dxcKLNcCNNnky5xHEi5A3Nr9VOjMabqkfIg90scootl8TcnfYRt3FrBNnplVk5UWkkKU9qtIa5c9rrS0vBu6AA4NgH0xbe3upCtRD6T5dYnUJi0bAH3Ch65Apl7CQW/hJAkcxPQx9Eji89bV0tA0kXd7DsdyrR1EKcHGfh974/Hn/ZDg5O6IDNMtrGox1RhGswHC8+kkCNgTGykMnyqi8lxbpcyTpNpIADptYQY/wClL4yvTqeWzU803CJdENM7hx3PG+yaZxg2NNMtreotIs7cAtDTPY88xCyOhGEnOOUvFrqN3tqzwQP9bUpOcQDTBMspiIDr6QBsflZPTgvPAdTaGkM/FYAhul197726nsvcwyaCDVcTYwRI0OAkEunSRJ5XdRopU6dQwRUA1baQW86Rz8J6WCSoSV9/C/Hu/uxe6fy8iNCjTNBzKzCakDy3eqDG8cNMzKd4/C0YZUNEgClJaGaZLSSONjE/ReiqKbSH6nO+JrhNgBdzdMek3mOLpnnWMq1K39tvmMqUhYyAHFsOAMiHdD3hMVlGztfC48379LEZbIrAUmAuqNqEt1kwwT6oFwDuxoPMbhWjwqxrtTC5pBh7YbpIdHA7TF+ndRmW4VuHoPeXEVdnNfB9NpBbwdhJuY4XmUVa7fM8gNcHATABIsSIBg7KKTUKkW1fy/174Jn3kywZ1mLGggGH/iY4Bp97tg7DZU7BBuLxQZVLmyCWkba9UgQbBsTYcozqtUe1hdDiWaibNAMmW9yOg+Q5XmT5S9wFQ2aTpkeogcnr/AoqVpVKt2seBMIKEeS4+IMxZhKDabQHahAFiY5cOOSoOq6ML5nlwIg2OrQ4aSbWAt79OU4dRDqzKlZsU3AhpO2nTYER6ePqn2ZVGuZ5WqabhBhp6SIA/FO35J9SXaNyeElZL9voKj3bL7lJwOchlQltMjSN2yLGBO+9wntOlWr1GEsMNJ0v0/8AE3BI+ITwZS2LyjTpJZpYYEAky2bTPMKwY7ORSoNpNa0OcCBBtG7i1xO8nqs0IRd9ztb8jpS42ois1c4unc7mBpDjNwALjbleZXk9WvW8yC1jL99W8C1/5KlvDGFYxpdDn2aW7y1p9Rmbb9FLYao81HNBaxhmzSCQBzA2O38CfR00ZtTm+ei/kVKo43SPcDj/ADX8jTJuLWO4tf8A7VN8UYiXuOwvv+f+FoPoY20CJv73J+qzTxOQXOM3+ib8RUo04xlK7vkrp7OTaRSczeLqoZnU3UvnOPiRKqWMxc9Vq0VB2uaZySOdS9TTWhdXYZu1RwpDA1YI6KPTrDVALlTUV0UpOzLzkDDIJ2PEwtL8JYrTUbIFjysZwufhoGkX7qzZLmznEajZee1VCopdp4G3ElY17NqTRWBDopPmNJi9r27pbOsyFOh5dNw1hw63bNyD7/koLKcUKzW05uBLencQd/bspbNPDhe1rjUJcxtmAb8hsDbnZKpyqTU5U48/jxX8GdpJpSY0pUtLPMcG+samgO1eozDoPf5fdNaGW+oPqHS0ug6D8M2JI2F4G6cZtjaJwtIA6XNdLYERvaBfj5qKwGIMgU6gLZsHgG3ErNPbFrqsfdjI3abLbjMI1haHPLmEDS8mILR8MgGJA6fNMqmWv0vcwfha0F0HVAIgSBMcWFyvMwr06NDW6oNcjS1oGnX1g3MA/om2H8TtdRbVIDfKcddOT6hvqZ3EmR3WyXZt97HXD98c25FJStg7ykNLSyo0uDGlxYQ51tyT7jnsE5zPF06zRQoUjU1bmPgdazyLG0b7Qo6rmbhqrU3N0YkvDmnsAGie4m3v1TU5RidD6mtrKLrul8fI9bkDhLU2ounFXxnHT89PsX25u/bGtRtV9YMpj+7SadRBA0gSCTxpiFNYUP8AIcGQ46A4hol2/ESCR6TvwVXcFqpvv/bDrgn/AIzABg7SNirjlrjhS9rntc4taJ2gkSAJ36ylUopvOFw36otUdlgjcFllSs9z69J7RUcQW+kS4TJcNwIM+4SWGx9KgJaWB5a9hDWcgAzqJExcGLiTOyMd4jqmvUYx5brLSyIEW9QJ/VVSrl9R9XXTMyQHamxLiJIvaTEEfurylTT7nnlhGLfzEzkz6uJpmm2IBc4BrodMSd7E/urbiatNlGnQpg6nEj1XLXTef/L58Kt5JV/p3En/AHSC0GIDdtgLAG3RNc5xj31i1xAdq1WINy0DcHp7qsKsYQe3l49F7QSi5S8uTjN34hjqjR6qQfqLrkBwFrxY3iFI5PmLRTNImA4k6pPxWbqEXLex4J63Uw1UBpo1i7XTBqel5bx6fd0CJ6EJPM2UqJAoy7zbmYLpP4YiRuIhVat3l78ib37rLYysatMCNVTRquWbi3HBPZQOEy3zgS4EadVnCwFgI6yZ+iX8P4N7aT3wWFmoHV+K1xtIAGmJ5JUP/qhLiGm5sREkybtEdfbqnVppqMqid2vuLhFptRLlg3+WPLc1wDiTc722EnUNue6WZSpuLmiW7bSJJv8Al+apuFdVr6A7VN9BcYsLgBxNwb+ytQxdOl6i8kCIB2uN+232WqjqFP5l3V4+Fsipwa9Rp4oJYwBhAgdNxuYG5WU+Ic9c4EFxMbzz02Vi8U55NQgm24IWZZ/ipdI/7SIRWorOVsdDTTjsjkjMyqapUFVTzF1pTBxXoKMNqE1pdDxCEJ5mBdNK5QgE7ExQosI9MT159lMZcS23HuFUmVCNinuExZ5KyVqDa5NdOomatk2aBgsb9ldcJ4ge1jXsOo3BaTYO4kzJBPCw/A5nECVbvD2dAEhzrHcHlcKtp6lFucB7UZclmzzy6j7Etk+qL37Ceqh6o8gkNMkci8g9/wBlJZo5pa0sOpoET0UG5xPytJ+qyQu+SyWDyvmRqHS9xA44+ycPz17miYHqfIaIADgBYcbD6KMp4YVKgBOm0knk/oNkVDpBbyDErRsj8qJHrc2cCLSJnRsJ34UqzxO+qCwyGwYZeP8AP+FXhWIMbdD+3dNHuMQBfr1R2SkRZFiy6tr1OqAOdSuGk7nUI99yneNx7zUu+XuFx32j32PcEdVTxVcx1z05lSmW1GkVKrj66ekskwDfmLyOO8KJ0LZ6ASeDxrCC6oNRFmm4g8kfOEvhsWGsZDnF2p+ps2Fhpc0dd1Wa+OBPSZJtsf5KWwuZtbTfTa3U52kh5FwBw2dpUfp3YC8ZRmNEvNSt6r7e45H1KdZTjaTalQvLdDiyIAu0g6pPJbb6LNH5g6xmAVI4LHPkbhhgWvHMo7OcEmrYKuCZefFopU3s0tDmARqDiDpPBM3jr8lXMuxWio15IcaZGkm4ieb8JKpm2mab4LRsd/4ExdXafhG6o90pOVrehMY2VmaRhs+8wVYLWmWlvSA3SRHQgD7KutxlPUWtb5by5vrJsDzBi1+eyrmFxRaTaPqnuHpGoRO/2Hv0UVZTfzshU1Hg0HB59SLwXMEBunVFoA+K9xwI7qj+J83drLWn0g26RxdRHibPhTboZvPqO+o/sqPi8/cRBuOOy10qNbUJOXBVRjB3JvNMzndVPMsRqJKSrY8n2TOpVldjT6Xsyk6qOXOXCELcY27ghCEEAhCEAC9BXiEAKsqqQwmYEEXUUvQVSVNSWRsarRpfh3ODsTINiCp6o2znMhzSLg3I7rKMvzAsIvZW3Ks/g7xHdcHV6GUZbom2M0yTdTIN/qkK4Mg/z5qYo16VcWhrvt/heYrLS02uOvHyWNVbO0sMuQsGZIt0XlUG5FlI4mjpAIM9ff8AVM3zFzP8CdGd8gMyy9oPv/ldxDyHGATeIPuF0+n1XDWdgU29yDh1MQbex7JNrI78xKd+RYzvwF0GwO/+EbwGtOnz9EtRJ6/crprCNkrRoE8c9FEpIDsMJvMj6qXy7ECkTAa4uEQQCL7iD1TKlg3GABfon7aLKV6hv/xB/M8LJUmngkXw2GtNgO9wPqo3PM8bTBZTPueT/hRfiLxDAj4RwAqNjczc8rVpNBKo98+Bc6ijyOc1zRzie6iXPXjnk7rlegp01BWRinUcmCEITBYIQhAAhCEACEIQAIQhAAhCEACUp1iDKTQoauSm1wTWAzxzCrPlvjBzYE26G8/JZ8vQ4rLV0VKpyh8dQ1ybDgczo1jcaSeW/qE5r5ezh7b3HBWUYDNnU06q+I3mLrlz+F1FLuPBoVaNuTRf9FMdewv85CRrZaRAjbsqVQ8VPHJUsPExAHrMkdUmWj1EWXU0yxUcG9ot7XH8heU8qPQqtHxW6Y1n6rvMPEVrO+6r+lr39SdyLOMuaPic0fOV47E4dm51RxsFnuI8QOI3UXWzJ55WmHwypL55C5VoovmY+LoBDIb7fy6qWOz57pvuoZ1QlcLo0dDSpcIzz1DfAtiMS55lxSKELYklhCG28sEIQpIBCEIAEIQgAQhCABCEIAEIQgAQhCABCEIAEIQgAQhCABdF5XKEE3aPdS9LyVyhAXYIQhBAIQhAAhCEACEIQAIQhAAhCEACEIQAIQhAAhCEACEIQAIQhAAhCEACEIQAIQhAAhCEACEIQAIQhAAhCEACEIQAIQhAAhCEACEIQB//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8" descr="data:image/jpeg;base64,/9j/4AAQSkZJRgABAQAAAQABAAD/2wCEAAkGBxQTEhUUExQWFhUWGBoaFxcYFhgWHBsYHRcYGBgYGhgYHSggGBolGxgWITEhJSkrLi4uFx80ODMsNygtLisBCgoKDg0OGxAQGzUmICYsLCw0NCwsLCw0LCwsLC8sLC0sNCwsLCwwLCwyLCwsLCwsNCwsLC8sNCwsLCw0LDQsLP/AABEIAOEA4QMBIgACEQEDEQH/xAAbAAABBQEBAAAAAAAAAAAAAAAAAwQFBgcCAf/EADgQAAEDAgUCBAQFAwQDAQAAAAEAAhEDIQQFEjFBUWEGEyJxMoGRoUKxwdHwFCPhFTNS8WKCohb/xAAaAQACAwEBAAAAAAAAAAAAAAAAAwECBAUG/8QAMBEAAgEDAwEGBQQDAQAAAAAAAAECAxEhBBIxQRMiUWFx8AUygZGhFLHR4ULB8RX/2gAMAwEAAhEDEQA/AMNQhCABCEIAEIQgAQhCABCEIAEIQgAQhCABCEIAEIQgAQhCABCEIAEIQgAQhCABCEIAEIQgAQhCABCEIAEIQgAQuxTPRdUqBKi6LKLfQSXoapfA5K5xuFY8B4VLohvustXWU6fLHRoN8lRwuXOfspGh4dcReVomDyOnSEOIn6p66rRaAA2T3K5dT4tJvuIeqMUZ23wo6xunI8JmNleKuO08N7WH6rivme2k8dISP/Q1EuBihFdCkP8ACh6JF/hd0TCu/wDqRmJ/JLU8eTuAf/Ufop/X6hBsiZu7w84DZRuKy1zTstbqVKezmD5WTSplVGpsYPQ/unU/ikl86KSoxZkv9O7aEm5sbrScf4bImAL8hVvM8jdvF10KOvp1BMtPjBWUJavhy03CRW5NPgzOLXIIQhSQCEIQAIQhAAhCEACEIQALpjZXKeZbSlyrJ2Vy8I7nY9ODIAkbrvDYAknorTgMGD8VwLwn2DyvUSQIHHsubPXbbmxUkV/A4GOFYsuyJroOlSOAycl8AKbqVWUhpaR3cP0XM1GslJ2gNSsIYfLadIeoSeg/U8LyvmJiGiAOB+vVM6+K53Cb1cYD0Htysipyk7yySKPxBg8T/LJk6qZUnUOtrdIje55+SjsXTjsm02uAPW1QNxb+dElUdO9kjrvbpyV095cBJkAfRO22AWaRa1+u/wA0pTLrgOsfuQkKFeJgAmLTwvGk2MKHEByKxmDfqlBUO4CReQINhZJiqd9+P4FXbcCWw2KcP24TnRSqgh0Nd9v8KFp15Bt7pWnUhJlSzdAIZ34YtICoeaZWWGwWu4XGRYkOadx0/ZRmc5SxwL2iWnb/ACtWk186b2zKTgpYZkDhC8U1m2WODiYUSaJmIuvRQqRmrowzpuLE0IQmCwQhCABCEIAF0wLldMF0ErkUfQIvwpjIsNyvMuokja3RT2X4Py3agJbyOnf2WDUV7RcTZCmk7ol8LhPSPupvK8KdDo3n91I5blGum5zbiGm3QkhJ4lwpgMFi67j36D+crzVSo54H3QlUxOn0s/8AY9e3sofHvhxAEdjdSGOosFFj5OtziCOjeCfn+qiMQRJvN991elCzuSI1KvHC6pNlhgXB3H3BXJaLyCQRa8QeqaUqhBPG437dVqUbrAExgnS5sn0mxvynHiLAupMa4j4iRPyBURTwbtAfqBJn0g3AHP2TjF5tXLBSfUJYDIBA32332S1T790yMkQ09folqDZIAm52CTqkETyP5/N0vlOP8t4foa4t4It9lqle10Au+iaLvWyQRabGVxRc0tdqMHj58dkvneYuxL21IDTBGlosPb+cKKY70xeSfqlxi2s8gOWPm0/NKP0yORf6/K/RNJdHT7T+6Xa+CdXI+++ylxAXoOBfcwJunDnAGxmDt1/ZNspwDqr9LLktLvoLiElVplpLTuDBVHFOVrkk1/UhxsNIKd4SuG7m0XHXtCiabtTGhsAjcd+Plt9U4oMhmom0rLOCtYBzmWTNqN1NuCD7iLwVTnZEQ0yLuuT/AMRwFfslxwpuGq9N0hwPQiJ7xMp94qw9Gm0NpgmRM2c508gCQ0e902jWqU44eLlXzZmOY3JbwybKIxGDczdXrE4d7p9EDp/OVXcwpR3K7Wn1MnhsVOlFleQlqwSK6KdzHJWdgQhCkqehPMJRkpoxTmV0JhJrT2xH0Y3ySOAdEQFcMmp6iNQiUyyfBAxIV6yXIC8gi3fhec1VXfLZFZNl1FXZNZfgjhaWtttUho33Enfi0+47qqZlSLqpHpI3EEaZIHU7rTq2XuNIMdBIEA3j3jr/AJVSzHKBTw7qmxtptcmenzBUanTVIWssWvn8melVTeeSoYmhrAa2dzLeB3nnm3HdMK+Ae2W3BYAeu+5PbZXXB1qA0CoW7anOAhx3GmZibfkojF49z6rn0WhxNg1wMuZpsDwJ6dQs8W0uTQpZ4I2tQ0ka2MlzASwbw5ph4HBIgx/0nOBwbI0ljSHG+oCebgxwvaVEVGuL4boaYD3GZ6Mtcjj5J3VzOixtMEu1CQ46QNza5M/wKsrvgm46Pg4VB6IkXt24v7KpZ3gS1zpG3XsrFi858mKdOo/S78cyQ3/jAO0zK6GbUqopu8sOLY1MIsRpDdwZG090yMrWa/JVbupnNRh4n6ynuAoanCebExwbTPCuNbIqbGvNTpLNIBlzi7Sw7gCATtdQFY+WdOgtNtW/BPHK0us5KyRKsduy31OaPwXkbR2/flJVMKBAjc2KlcEXMpuaBOotLgeG2mbTBhiSx2EfVbHcmLiGxc322FlnVR7rN4LEPicKZ1Nb6eh5PPsorEuGqYi9rzA/VXPKQagqMNzpBJPG15Njbi266b4YD6DnsLXFtyRuGzF+lzx1Tqdfa7SIbKzgXGQ9ocA0Rbr2j3+6XrVQSdIuSY5t+60o+G6VLAsc6GnSHXgEky6fv9lmmLcBVhnxA9CrO++0l0v9PMrGSlweYD45tY3npKsec4V1N3qboaYc2AYeIHqE8XN1GYjJ3jSWi7oOm5JLuw7abf8AkrvkuBp/0p/qdNWsPSxr3EljdoAnYGUtqM3e/tBKW3JSsO8FwbOlp3J2HcwtEyrDCrhZBYGk7CPSY5JvpMF3aY9qjm+X+WYABLogNuN77c8fVTHh6i/DuaXCA6JlpIiZ6yCO3UhKhKN+8scEVMrBVvEbWsJDST3AN/ZUjNsK4cR77rbfEeXMcTUAMEfdZ3m2Ek7bSn6er2M9hKe5GaYqlCaEK1Y/BBQeLw4Er0FGspIz1afUYIQhaTKK0WSrLkVGO6ruFF1cciw8wsOsnaJsoLBaslpEkLZcgbpw8xNpjrZZ34cwYsZC01tQU6Oo29M9LxZcr4dmrKo+EiuqfESKZiyIjU0Cx1Ewd5sf+rJDxZULsO0MAcC4AOiIMH4b7bBL4VrntLBodIPHETI6ySF0cE4UXUz6bgtBIIJBkxyJhM78qTiuGn9/DwyKwpJldpZPFN4ewE6QY9TTFpIPO6RyvwyA01HP0u1DRNyYdsOZCsufY8sptcGS5sRf4ZA9ThtEcKHxjW1KdSsHBskub6gXAnjTNxf7LLUo06b2xzZen1+g6M5NXDxBk/mNZUJ1OjQ0M2IE3cOfzkj2MDiPC4dUY2Q2WBxDyBAIB3O8XJU9hajw2j6xq3mA7aRqLO15PspLMW+aS2o1ji0CKgloLb6o9W+4vshxjNbldPH7ff8AFvMFNxwVzF+CScKxxcBAaTI+ERBNtxEFK5dkuHp1RSLnB0AEujS68WA2aZi+8+02aqyq+gWGP7YEhpOwEwA0mbQLyq3RpGnVNV39wXaQT+G8nkWU1YQg42Ts7c/kIzlJO7GWa5KGPc+zKexiSJmD7m026qLw2WNqa2sP91omHlrZbO4k9DP8CtuOxXnNY9hNOmDoLXOBsQWmBfjdVwB9HEPNOm0v1lvrgs0m4Mnab8kXCRKMFLnAyMpNeZcMtwFKlTYHsAfWbpLiQQ0RMTsLbDsoXEYCgxz3NdLtQaw6hsIkuB4O65y3NnElr6ep7pYWyBJAJj2OrcLnJ8vqt/3nSxpIggiHD1RI3FxY/RWlOM4pRXGPfTzKJOLbbPMJknmT651QH6WyC1p3nYtmIMp9iPDwpio7zGhoEkNImLaY7TP0XDscZGmofOdA8tpAgWgR0jfe4TNmbNILKsMBBLQ9pdHeAOe/MKq7O1mr/X39Se+xClSqVaRp1HUwGxoc74jJgCZlwA26JHLMHg6J11Ie640xIJBA1AxYX77J5VqU3hrWgxAAi8kmXUwCLCb89Uwx+XObWHo0yfgEODG8C+5j81RSaz79+oznHA2oMNTEtZQqOYdzpJiQDGkcACwPZSVDLqrJAgS7VqIvubguuJ6Keyvw1TpUvOLv7hOoS6GzNri4BUw3Ctqf7obMSXCZNum0g/ktEdJNpJuz5/74CpVlfBVaeGa31l9N7hdw2MwRueASNtyBCm/6dppN9UzwRcSbgHchI1MLSeWsDRp1CTDpDYvE7qxYKjTDSKZFjcm5H12KbpdNvbWPv+3iLqVLWZH1sL5lJzT+AwDybAQAqH4jyt1MeoAdlqtONQLSDa6pPjemS4xdX1+njCCqLm9vf7Bp6j3WMdzjDe6qGYMhaRjcE4m7Z+Y/dZ5njS2o5p4Mbg/ktXw+puwaKvykUhCF2Dni+FfBVwyXE7T9lTKO6sWTNIcJuOyxayCcTZQeDWPDJLnNvz1Aj5LSMxpl+mk2HDTqdqJ2mxn3/JZl4TEQ9wsFY83zwyeHPDW2/C0XgdyT91wKNaFKM0+rJqwcpKxM5dmIY0jYTtO30/VNaucan6XOuHam23BBEfIjr1VUzjNP7QphpD9UEyZJ7jjaPmVE0q+l4ElwZvB9j9iq/qKjiop4RKorll3z7EVRSfpp6w4wXgEkW6bARb5KsNLX6Gh0EWJNpPU3U1h/F/lMlu/IVewOF82qHN/FJgXi5seg91Sq4zSavf0LQTjySb63khj3AuBcfUwkhoadOlwgtu6N+I6qZwIqCkanljSDYEkteNo6Tuuc1ykUKZ01Gl0DU0zAgtmQJkw7+brupnApUGU/Tr0ug6ZawRBcRyTO97fNXUFCVp4svJ5KN7lgVx3iZrKbqg0mqXgBtyNNp/VR9TNhUpjYAkzAEdJA45VXqUqhMyTq3G4jiEi8VAyws1sACRFwZj6/VUnVnUVmxipRQ+p4yp5ph0tBmJAv26W7FPDnwdTh4OpmoQ28jpc+rb9kwwOSDE1WinU0tdSDhMyagkPZPERPsmFfK6rXaCXQHQD/AJ5UuFlllsNjrC5s1tbzWu0kCWbnmZI59Mj6K14jxOTTbVFMvD2zUbdo1GWnRE6XRF7zP0qlfJv6d7QwtfUmYsQG7iSRA3uPurE+oTRp0a5DGu9ctAlpglsTuCBseFdS2YTsUkk7MiMfiIZr9QY86g4/G3gjb2TOhmRqhztQLw0zA0+kQItAEyAnGfYl2JeWPqTpZPpAgENkiSdoAvwla+UU6Ro0vMZPxOB9JtLpkixjg72jhU2q2C6fiPMjqNp0RXrNBGvTTaCdUw0k7/CJF56dVY8C8YllSrVEGSWhpA1Ab2JmxsZ6qJwlEAvosLG6yHsc4afS4AjQ0GRcyLE+6VxFGkcQxlWoAYhzmzE6nEzMGZ69NldNRxbH4v8A0Kln30HFCtUFZ7RpOsgNBbIAB9RaQbWP3T+lm4oVWUnO1eYQ7cP0dZO0duEyptp0K0SHNOnQ+wuDI1Ebid7KGznNmnFSWtaAPw3H1t0RGrKmrp5TK7Nz8rGiuqsbBgOiznGJaO8ccKFx2JDK5YwtYHm8ib+2x3VYb4mOohogEAGb2CQx+ZCs4aiGu47XsE2trd6SSzf3nnJWFBp5NEy7E+oB7QwuktbBsJhtzuTMqD8b1ePTAHQG/wBFBZf4hcHNFT+4Ba5v2gg2gwfqpzxdUplrXOmS0fcSmVdT2umlFdGvfgQqeyormP55ji0nb7j8iqRmoDnFwETcK/Z4aV4v73VJzSqXTsB2C1fD3hWRoqK6ISEJXShdi5k7MMOyeYVoyEEGCZCruCaCrZk+Dkgi6w6ySUWmaKSwX7JWk6QJ3AA97KTzfCu84U4JeCCQ634RabJ34Dphr2kieilvE9D++586XaAR6SdrC4FpiJXnuxTpOrf/ACt9CXUtPb5Gd51TdTruYbEO4m03ET2KSOCeAYYXA7QJUnmOBe6prcDNS4O8x7blW/JMqL6ZaZaXNnpxv2+SmN5yUYIvKairszJzDNzttxfoVIZLmwpumSI+nurfjPDDTraZk3DjBHBFwZkztBVazbwtVa1vpMTBPcmArNdJq3+gU4yPMZnAJJu8uJO53Jm0fQpehQrVm1HVnQHMaGmZ0NBgCBsPVsoF2CLSJkNab9R8ueU4xuKgAUjqbF9TYIO56gfIqqj0iWsXen4cH9LJqSxo3IImPhaZHw90tgsHSdhXgN1vggFnBIOmNRGq/RNvCdWtiNIvogi/qZsNx8k7w2LbhgWatNdsyA3U2ImWmLmI26q8VG6m42WU+ufLzES3ZV8lTweFqNeTRJDqR1gRDo2vPePqnFLM/KxR8xhIn1NgEWO0H5qxU6rKlTzKhhrhpaNOmTubj4QPvZQ2bYqk+t5jmkj8RDwTxsIskvCvf0/kYnd2aOMyoVMR5tUUgxgg6WySWg3BJ6i6qbnV51Fzi1swHcCdvpaVseWZjhzQLW+sRcGxLeJn3gdVW8RgadR04fW4E6XB0aQYsBHP2WicdkU01Jvp/BSFTLTVhp4PzehTpOc5rS5/oeCABBNxfhVnGVzrcWTqafS7cFkab8bWPzU/X8NmmXyI0zPvH+fsoTEYN1Nwkelx9JiJaQPvdK3vh9LjIpXuup7/AKlVdTZTlry2dDtUuHPFxzY9VM5dktWrRLqmptQy4udtokcnknSR1leYPwcXs8wGBeDJaB03NpsvMdjcTT0UHH002lnS29zzx9ArO1rtenQi98RG2Z5caY/3tYO0XHe34YTLAZM+qS1oNhd3EH9bqa8O4KpXqaT8J1Fod1FyP/oFT+b50MKCwU2NJ+LQNzaTJ53uohHDk8L06+AObT2rLKLisMaZI5HXp+5SuKzMOcHGk0WIDTtGmJ7nn6KVz7Laoh5FyA5wtaRzHPzSORYSkHk4qQ0tOmBJ1SIge0paWbS588Ftytcj8BUMjaRce8q1Z5iXCmBUIB0gCd4jon//AOZADS1ha0kTPxGYA9gmHjAs1ReBIB3P5K06U4Rbljj6i96nJWMuzVoc8kKs5g1XLMqIEwqrmLd11dHPgZIgvLKErKF1rsTYTy911b8pxRBEFUrD1IVgy7GCOyz6unuRFGSsbH4Ox7vMbBkfJaFmuED9Djv8J2PpP+Vh3h/MC3SQbD+bLWfD+fCo3SXQReDuekfzlcjTTjT3UZ8PgivB3U0LZplYp04aJa0zc3Am0dxcKLNcCNNnky5xHEi5A3Nr9VOjMabqkfIg90scootl8TcnfYRt3FrBNnplVk5UWkkKU9qtIa5c9rrS0vBu6AA4NgH0xbe3upCtRD6T5dYnUJi0bAH3Ch65Apl7CQW/hJAkcxPQx9Eji89bV0tA0kXd7DsdyrR1EKcHGfh974/Hn/ZDg5O6IDNMtrGox1RhGswHC8+kkCNgTGykMnyqi8lxbpcyTpNpIADptYQY/wClL4yvTqeWzU803CJdENM7hx3PG+yaZxg2NNMtreotIs7cAtDTPY88xCyOhGEnOOUvFrqN3tqzwQP9bUpOcQDTBMspiIDr6QBsflZPTgvPAdTaGkM/FYAhul197726nsvcwyaCDVcTYwRI0OAkEunSRJ5XdRopU6dQwRUA1baQW86Rz8J6WCSoSV9/C/Hu/uxe6fy8iNCjTNBzKzCakDy3eqDG8cNMzKd4/C0YZUNEgClJaGaZLSSONjE/ReiqKbSH6nO+JrhNgBdzdMek3mOLpnnWMq1K39tvmMqUhYyAHFsOAMiHdD3hMVlGztfC48379LEZbIrAUmAuqNqEt1kwwT6oFwDuxoPMbhWjwqxrtTC5pBh7YbpIdHA7TF+ndRmW4VuHoPeXEVdnNfB9NpBbwdhJuY4XmUVa7fM8gNcHATABIsSIBg7KKTUKkW1fy/174Jn3kywZ1mLGggGH/iY4Bp97tg7DZU7BBuLxQZVLmyCWkba9UgQbBsTYcozqtUe1hdDiWaibNAMmW9yOg+Q5XmT5S9wFQ2aTpkeogcnr/AoqVpVKt2seBMIKEeS4+IMxZhKDabQHahAFiY5cOOSoOq6ML5nlwIg2OrQ4aSbWAt79OU4dRDqzKlZsU3AhpO2nTYER6ePqn2ZVGuZ5WqabhBhp6SIA/FO35J9SXaNyeElZL9voKj3bL7lJwOchlQltMjSN2yLGBO+9wntOlWr1GEsMNJ0v0/8AE3BI+ITwZS2LyjTpJZpYYEAky2bTPMKwY7ORSoNpNa0OcCBBtG7i1xO8nqs0IRd9ztb8jpS42ois1c4unc7mBpDjNwALjbleZXk9WvW8yC1jL99W8C1/5KlvDGFYxpdDn2aW7y1p9Rmbb9FLYao81HNBaxhmzSCQBzA2O38CfR00ZtTm+ei/kVKo43SPcDj/ADX8jTJuLWO4tf8A7VN8UYiXuOwvv+f+FoPoY20CJv73J+qzTxOQXOM3+ib8RUo04xlK7vkrp7OTaRSczeLqoZnU3UvnOPiRKqWMxc9Vq0VB2uaZySOdS9TTWhdXYZu1RwpDA1YI6KPTrDVALlTUV0UpOzLzkDDIJ2PEwtL8JYrTUbIFjysZwufhoGkX7qzZLmznEajZee1VCopdp4G3ElY17NqTRWBDopPmNJi9r27pbOsyFOh5dNw1hw63bNyD7/koLKcUKzW05uBLencQd/bspbNPDhe1rjUJcxtmAb8hsDbnZKpyqTU5U48/jxX8GdpJpSY0pUtLPMcG+samgO1eozDoPf5fdNaGW+oPqHS0ug6D8M2JI2F4G6cZtjaJwtIA6XNdLYERvaBfj5qKwGIMgU6gLZsHgG3ErNPbFrqsfdjI3abLbjMI1haHPLmEDS8mILR8MgGJA6fNMqmWv0vcwfha0F0HVAIgSBMcWFyvMwr06NDW6oNcjS1oGnX1g3MA/om2H8TtdRbVIDfKcddOT6hvqZ3EmR3WyXZt97HXD98c25FJStg7ykNLSyo0uDGlxYQ51tyT7jnsE5zPF06zRQoUjU1bmPgdazyLG0b7Qo6rmbhqrU3N0YkvDmnsAGie4m3v1TU5RidD6mtrKLrul8fI9bkDhLU2ounFXxnHT89PsX25u/bGtRtV9YMpj+7SadRBA0gSCTxpiFNYUP8AIcGQ46A4hol2/ESCR6TvwVXcFqpvv/bDrgn/AIzABg7SNirjlrjhS9rntc4taJ2gkSAJ36ylUopvOFw36otUdlgjcFllSs9z69J7RUcQW+kS4TJcNwIM+4SWGx9KgJaWB5a9hDWcgAzqJExcGLiTOyMd4jqmvUYx5brLSyIEW9QJ/VVSrl9R9XXTMyQHamxLiJIvaTEEfurylTT7nnlhGLfzEzkz6uJpmm2IBc4BrodMSd7E/urbiatNlGnQpg6nEj1XLXTef/L58Kt5JV/p3En/AHSC0GIDdtgLAG3RNc5xj31i1xAdq1WINy0DcHp7qsKsYQe3l49F7QSi5S8uTjN34hjqjR6qQfqLrkBwFrxY3iFI5PmLRTNImA4k6pPxWbqEXLex4J63Uw1UBpo1i7XTBqel5bx6fd0CJ6EJPM2UqJAoy7zbmYLpP4YiRuIhVat3l78ib37rLYysatMCNVTRquWbi3HBPZQOEy3zgS4EadVnCwFgI6yZ+iX8P4N7aT3wWFmoHV+K1xtIAGmJ5JUP/qhLiGm5sREkybtEdfbqnVppqMqid2vuLhFptRLlg3+WPLc1wDiTc722EnUNue6WZSpuLmiW7bSJJv8Al+apuFdVr6A7VN9BcYsLgBxNwb+ytQxdOl6i8kCIB2uN+232WqjqFP5l3V4+Fsipwa9Rp4oJYwBhAgdNxuYG5WU+Ic9c4EFxMbzz02Vi8U55NQgm24IWZZ/ipdI/7SIRWorOVsdDTTjsjkjMyqapUFVTzF1pTBxXoKMNqE1pdDxCEJ5mBdNK5QgE7ExQosI9MT159lMZcS23HuFUmVCNinuExZ5KyVqDa5NdOomatk2aBgsb9ldcJ4ge1jXsOo3BaTYO4kzJBPCw/A5nECVbvD2dAEhzrHcHlcKtp6lFucB7UZclmzzy6j7Etk+qL37Ceqh6o8gkNMkci8g9/wBlJZo5pa0sOpoET0UG5xPytJ+qyQu+SyWDyvmRqHS9xA44+ycPz17miYHqfIaIADgBYcbD6KMp4YVKgBOm0knk/oNkVDpBbyDErRsj8qJHrc2cCLSJnRsJ34UqzxO+qCwyGwYZeP8AP+FXhWIMbdD+3dNHuMQBfr1R2SkRZFiy6tr1OqAOdSuGk7nUI99yneNx7zUu+XuFx32j32PcEdVTxVcx1z05lSmW1GkVKrj66ekskwDfmLyOO8KJ0LZ6ASeDxrCC6oNRFmm4g8kfOEvhsWGsZDnF2p+ps2Fhpc0dd1Wa+OBPSZJtsf5KWwuZtbTfTa3U52kh5FwBw2dpUfp3YC8ZRmNEvNSt6r7e45H1KdZTjaTalQvLdDiyIAu0g6pPJbb6LNH5g6xmAVI4LHPkbhhgWvHMo7OcEmrYKuCZefFopU3s0tDmARqDiDpPBM3jr8lXMuxWio15IcaZGkm4ieb8JKpm2mab4LRsd/4ExdXafhG6o90pOVrehMY2VmaRhs+8wVYLWmWlvSA3SRHQgD7KutxlPUWtb5by5vrJsDzBi1+eyrmFxRaTaPqnuHpGoRO/2Hv0UVZTfzshU1Hg0HB59SLwXMEBunVFoA+K9xwI7qj+J83drLWn0g26RxdRHibPhTboZvPqO+o/sqPi8/cRBuOOy10qNbUJOXBVRjB3JvNMzndVPMsRqJKSrY8n2TOpVldjT6Xsyk6qOXOXCELcY27ghCEEAhCEAC9BXiEAKsqqQwmYEEXUUvQVSVNSWRsarRpfh3ODsTINiCp6o2znMhzSLg3I7rKMvzAsIvZW3Ks/g7xHdcHV6GUZbom2M0yTdTIN/qkK4Mg/z5qYo16VcWhrvt/heYrLS02uOvHyWNVbO0sMuQsGZIt0XlUG5FlI4mjpAIM9ff8AVM3zFzP8CdGd8gMyy9oPv/ldxDyHGATeIPuF0+n1XDWdgU29yDh1MQbex7JNrI78xKd+RYzvwF0GwO/+EbwGtOnz9EtRJ6/crprCNkrRoE8c9FEpIDsMJvMj6qXy7ECkTAa4uEQQCL7iD1TKlg3GABfon7aLKV6hv/xB/M8LJUmngkXw2GtNgO9wPqo3PM8bTBZTPueT/hRfiLxDAj4RwAqNjczc8rVpNBKo98+Bc6ijyOc1zRzie6iXPXjnk7rlegp01BWRinUcmCEITBYIQhAAhCEACEIQAIQhAAhCEACUp1iDKTQoauSm1wTWAzxzCrPlvjBzYE26G8/JZ8vQ4rLV0VKpyh8dQ1ybDgczo1jcaSeW/qE5r5ezh7b3HBWUYDNnU06q+I3mLrlz+F1FLuPBoVaNuTRf9FMdewv85CRrZaRAjbsqVQ8VPHJUsPExAHrMkdUmWj1EWXU0yxUcG9ot7XH8heU8qPQqtHxW6Y1n6rvMPEVrO+6r+lr39SdyLOMuaPic0fOV47E4dm51RxsFnuI8QOI3UXWzJ55WmHwypL55C5VoovmY+LoBDIb7fy6qWOz57pvuoZ1QlcLo0dDSpcIzz1DfAtiMS55lxSKELYklhCG28sEIQpIBCEIAEIQgAQhCABCEIAEIQgAQhCABCEIAEIQgAQhCABdF5XKEE3aPdS9LyVyhAXYIQhBAIQhAAhCEACEIQAIQhAAhCEACEIQAIQhAAhCEACEIQAIQhAAhCEACEIQAIQhAAhCEACEIQAIQhAAhCEACEIQAIQhAAhCEACEIQB//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75" y="622663"/>
            <a:ext cx="3729841" cy="3729841"/>
          </a:xfrm>
          <a:prstGeom prst="rect">
            <a:avLst/>
          </a:prstGeom>
        </p:spPr>
      </p:pic>
      <p:sp>
        <p:nvSpPr>
          <p:cNvPr id="20" name="Text Box 12"/>
          <p:cNvSpPr txBox="1">
            <a:spLocks noChangeArrowheads="1"/>
          </p:cNvSpPr>
          <p:nvPr/>
        </p:nvSpPr>
        <p:spPr bwMode="auto">
          <a:xfrm>
            <a:off x="3207799" y="1408064"/>
            <a:ext cx="5936201" cy="4985980"/>
          </a:xfrm>
          <a:prstGeom prst="rect">
            <a:avLst/>
          </a:prstGeom>
          <a:noFill/>
          <a:ln w="9525">
            <a:noFill/>
            <a:miter lim="800000"/>
            <a:headEnd/>
            <a:tailEnd/>
          </a:ln>
        </p:spPr>
        <p:txBody>
          <a:bodyPr wrap="square">
            <a:spAutoFit/>
          </a:bodyPr>
          <a:lstStyle/>
          <a:p>
            <a:pPr marL="742950" lvl="1" indent="-285750">
              <a:spcAft>
                <a:spcPts val="1800"/>
              </a:spcAft>
              <a:buFont typeface="Arial" pitchFamily="34" charset="0"/>
              <a:buChar char="•"/>
            </a:pPr>
            <a:r>
              <a:rPr lang="en-US" sz="3200" dirty="0">
                <a:solidFill>
                  <a:schemeClr val="bg1"/>
                </a:solidFill>
                <a:cs typeface="Arial" pitchFamily="34" charset="0"/>
              </a:rPr>
              <a:t>Solar electricity has been used for decades</a:t>
            </a:r>
          </a:p>
          <a:p>
            <a:pPr marL="742950" lvl="1" indent="-285750">
              <a:spcAft>
                <a:spcPts val="1800"/>
              </a:spcAft>
              <a:buFont typeface="Arial" pitchFamily="34" charset="0"/>
              <a:buChar char="•"/>
            </a:pPr>
            <a:r>
              <a:rPr lang="en-US" sz="3200" dirty="0">
                <a:solidFill>
                  <a:schemeClr val="bg1"/>
                </a:solidFill>
                <a:cs typeface="Arial" pitchFamily="34" charset="0"/>
              </a:rPr>
              <a:t>Millions of people rely on this technology every day</a:t>
            </a:r>
          </a:p>
          <a:p>
            <a:pPr marL="742950" lvl="1" indent="-285750">
              <a:spcAft>
                <a:spcPts val="0"/>
              </a:spcAft>
              <a:buFont typeface="Arial" pitchFamily="34" charset="0"/>
              <a:buChar char="•"/>
            </a:pPr>
            <a:r>
              <a:rPr lang="en-US" sz="3200" dirty="0">
                <a:solidFill>
                  <a:schemeClr val="bg1"/>
                </a:solidFill>
                <a:cs typeface="Arial" pitchFamily="34" charset="0"/>
              </a:rPr>
              <a:t>Solar power is easily </a:t>
            </a:r>
          </a:p>
          <a:p>
            <a:pPr marL="742950" lvl="1" indent="-285750">
              <a:spcAft>
                <a:spcPts val="0"/>
              </a:spcAft>
            </a:pPr>
            <a:r>
              <a:rPr lang="en-US" sz="3200" dirty="0">
                <a:solidFill>
                  <a:schemeClr val="bg1"/>
                </a:solidFill>
                <a:cs typeface="Arial" pitchFamily="34" charset="0"/>
              </a:rPr>
              <a:t>   adaptable for your home: </a:t>
            </a:r>
          </a:p>
          <a:p>
            <a:pPr marL="742950" lvl="1" indent="-285750">
              <a:spcAft>
                <a:spcPts val="0"/>
              </a:spcAft>
            </a:pPr>
            <a:r>
              <a:rPr lang="en-US" sz="3200" dirty="0">
                <a:solidFill>
                  <a:schemeClr val="bg1"/>
                </a:solidFill>
                <a:cs typeface="Arial" pitchFamily="34" charset="0"/>
              </a:rPr>
              <a:t>   (No Moving Parts &amp; Virtually  ZERO maintenance)</a:t>
            </a:r>
          </a:p>
        </p:txBody>
      </p:sp>
      <p:sp>
        <p:nvSpPr>
          <p:cNvPr id="21" name="Rectangle 7"/>
          <p:cNvSpPr>
            <a:spLocks noChangeArrowheads="1"/>
          </p:cNvSpPr>
          <p:nvPr/>
        </p:nvSpPr>
        <p:spPr bwMode="auto">
          <a:xfrm>
            <a:off x="0" y="7936"/>
            <a:ext cx="9144000" cy="923330"/>
          </a:xfrm>
          <a:prstGeom prst="rect">
            <a:avLst/>
          </a:prstGeom>
          <a:noFill/>
          <a:ln w="9525">
            <a:noFill/>
            <a:miter lim="800000"/>
            <a:headEnd/>
            <a:tailEnd/>
          </a:ln>
        </p:spPr>
        <p:txBody>
          <a:bodyPr wrap="square">
            <a:spAutoFit/>
          </a:bodyPr>
          <a:lstStyle/>
          <a:p>
            <a:pPr marL="457200" lvl="2" algn="ctr">
              <a:spcAft>
                <a:spcPts val="1200"/>
              </a:spcAft>
            </a:pPr>
            <a:r>
              <a:rPr lang="en-US" sz="5400" b="1" i="1" dirty="0">
                <a:solidFill>
                  <a:srgbClr val="FFFF00"/>
                </a:solidFill>
                <a:cs typeface="Arial" pitchFamily="34" charset="0"/>
              </a:rPr>
              <a:t>Solar Power is Reliable</a:t>
            </a:r>
          </a:p>
        </p:txBody>
      </p:sp>
    </p:spTree>
    <p:extLst>
      <p:ext uri="{BB962C8B-B14F-4D97-AF65-F5344CB8AC3E}">
        <p14:creationId xmlns:p14="http://schemas.microsoft.com/office/powerpoint/2010/main" val="2874023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240" y="4286250"/>
            <a:ext cx="9281160" cy="2571750"/>
          </a:xfrm>
          <a:prstGeom prst="rect">
            <a:avLst/>
          </a:prstGeom>
          <a:gradFill flip="none" rotWithShape="1">
            <a:gsLst>
              <a:gs pos="86000">
                <a:srgbClr val="5DA145"/>
              </a:gs>
              <a:gs pos="0">
                <a:srgbClr val="497E36"/>
              </a:gs>
            </a:gsLst>
            <a:lin ang="54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rgbClr val="FFFFFF"/>
              </a:solidFill>
            </a:endParaRPr>
          </a:p>
        </p:txBody>
      </p:sp>
      <p:pic>
        <p:nvPicPr>
          <p:cNvPr id="4" name="Picture 8" descr="C:\Documents and Settings\adam\Desktop\sky.png"/>
          <p:cNvPicPr>
            <a:picLocks noChangeAspect="1" noChangeArrowheads="1"/>
          </p:cNvPicPr>
          <p:nvPr/>
        </p:nvPicPr>
        <p:blipFill>
          <a:blip r:embed="rId3" cstate="email"/>
          <a:srcRect l="820" r="820"/>
          <a:stretch>
            <a:fillRect/>
          </a:stretch>
        </p:blipFill>
        <p:spPr bwMode="auto">
          <a:xfrm>
            <a:off x="0" y="-14247"/>
            <a:ext cx="9144000" cy="3873500"/>
          </a:xfrm>
          <a:prstGeom prst="rect">
            <a:avLst/>
          </a:prstGeom>
          <a:noFill/>
          <a:ln w="9525">
            <a:noFill/>
            <a:miter lim="800000"/>
            <a:headEnd/>
            <a:tailEnd/>
          </a:ln>
        </p:spPr>
      </p:pic>
      <p:sp>
        <p:nvSpPr>
          <p:cNvPr id="5" name="Rectangle 4"/>
          <p:cNvSpPr/>
          <p:nvPr/>
        </p:nvSpPr>
        <p:spPr bwMode="auto">
          <a:xfrm>
            <a:off x="0" y="3783330"/>
            <a:ext cx="9144000" cy="2571750"/>
          </a:xfrm>
          <a:prstGeom prst="rect">
            <a:avLst/>
          </a:prstGeom>
          <a:gradFill flip="none" rotWithShape="1">
            <a:gsLst>
              <a:gs pos="86000">
                <a:srgbClr val="5DA145"/>
              </a:gs>
              <a:gs pos="0">
                <a:srgbClr val="497E36"/>
              </a:gs>
            </a:gsLst>
            <a:lin ang="54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rgbClr val="FFFFFF"/>
              </a:solidFill>
            </a:endParaRPr>
          </a:p>
        </p:txBody>
      </p:sp>
      <p:pic>
        <p:nvPicPr>
          <p:cNvPr id="6" name="Picture 5" descr="house_slide4.png"/>
          <p:cNvPicPr>
            <a:picLocks noChangeAspect="1"/>
          </p:cNvPicPr>
          <p:nvPr/>
        </p:nvPicPr>
        <p:blipFill>
          <a:blip r:embed="rId4" cstate="email"/>
          <a:stretch>
            <a:fillRect/>
          </a:stretch>
        </p:blipFill>
        <p:spPr>
          <a:xfrm>
            <a:off x="-76200" y="182880"/>
            <a:ext cx="5699289" cy="6065019"/>
          </a:xfrm>
          <a:prstGeom prst="rect">
            <a:avLst/>
          </a:prstGeom>
        </p:spPr>
      </p:pic>
      <p:grpSp>
        <p:nvGrpSpPr>
          <p:cNvPr id="8" name="Group 14"/>
          <p:cNvGrpSpPr>
            <a:grpSpLocks/>
          </p:cNvGrpSpPr>
          <p:nvPr/>
        </p:nvGrpSpPr>
        <p:grpSpPr bwMode="auto">
          <a:xfrm>
            <a:off x="1569720" y="1859280"/>
            <a:ext cx="2590800" cy="685800"/>
            <a:chOff x="285750" y="1126813"/>
            <a:chExt cx="2690446" cy="1296881"/>
          </a:xfrm>
        </p:grpSpPr>
        <p:sp>
          <p:nvSpPr>
            <p:cNvPr id="9" name="Rectangle 8"/>
            <p:cNvSpPr/>
            <p:nvPr/>
          </p:nvSpPr>
          <p:spPr bwMode="auto">
            <a:xfrm>
              <a:off x="285750" y="1126813"/>
              <a:ext cx="2611315" cy="1296881"/>
            </a:xfrm>
            <a:prstGeom prst="rect">
              <a:avLst/>
            </a:prstGeom>
            <a:solidFill>
              <a:srgbClr val="FFFF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dirty="0">
                <a:solidFill>
                  <a:schemeClr val="bg2"/>
                </a:solidFill>
              </a:endParaRPr>
            </a:p>
          </p:txBody>
        </p:sp>
        <p:sp>
          <p:nvSpPr>
            <p:cNvPr id="10" name="Rectangle 23"/>
            <p:cNvSpPr>
              <a:spLocks noChangeArrowheads="1"/>
            </p:cNvSpPr>
            <p:nvPr/>
          </p:nvSpPr>
          <p:spPr bwMode="auto">
            <a:xfrm>
              <a:off x="285750" y="1229412"/>
              <a:ext cx="2690446" cy="1105503"/>
            </a:xfrm>
            <a:prstGeom prst="rect">
              <a:avLst/>
            </a:prstGeom>
            <a:noFill/>
            <a:ln w="9525">
              <a:noFill/>
              <a:miter lim="800000"/>
              <a:headEnd/>
              <a:tailEnd/>
            </a:ln>
          </p:spPr>
          <p:txBody>
            <a:bodyPr>
              <a:spAutoFit/>
            </a:bodyPr>
            <a:lstStyle/>
            <a:p>
              <a:pPr algn="ctr"/>
              <a:r>
                <a:rPr lang="en-US" sz="1600" dirty="0"/>
                <a:t>Converts sunlight </a:t>
              </a:r>
              <a:br>
                <a:rPr lang="en-US" sz="1600" dirty="0"/>
              </a:br>
              <a:r>
                <a:rPr lang="en-US" sz="1600" dirty="0"/>
                <a:t>into electricity.</a:t>
              </a:r>
            </a:p>
          </p:txBody>
        </p:sp>
      </p:grpSp>
      <p:sp>
        <p:nvSpPr>
          <p:cNvPr id="11" name="Rectangle 10"/>
          <p:cNvSpPr/>
          <p:nvPr/>
        </p:nvSpPr>
        <p:spPr bwMode="auto">
          <a:xfrm>
            <a:off x="1569720" y="1402080"/>
            <a:ext cx="2514600" cy="466725"/>
          </a:xfrm>
          <a:prstGeom prst="rect">
            <a:avLst/>
          </a:prstGeom>
          <a:solidFill>
            <a:srgbClr val="FF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FFFF"/>
                </a:solidFill>
                <a:latin typeface="+mj-lt"/>
              </a:rPr>
              <a:t>Solar Panels</a:t>
            </a:r>
          </a:p>
        </p:txBody>
      </p:sp>
      <p:grpSp>
        <p:nvGrpSpPr>
          <p:cNvPr id="12" name="Group 26"/>
          <p:cNvGrpSpPr>
            <a:grpSpLocks/>
          </p:cNvGrpSpPr>
          <p:nvPr/>
        </p:nvGrpSpPr>
        <p:grpSpPr bwMode="auto">
          <a:xfrm>
            <a:off x="3352799" y="5059680"/>
            <a:ext cx="5212080" cy="466725"/>
            <a:chOff x="3185933" y="4952999"/>
            <a:chExt cx="5211951" cy="466725"/>
          </a:xfrm>
        </p:grpSpPr>
        <p:cxnSp>
          <p:nvCxnSpPr>
            <p:cNvPr id="13" name="Straight Connector 12"/>
            <p:cNvCxnSpPr/>
            <p:nvPr/>
          </p:nvCxnSpPr>
          <p:spPr>
            <a:xfrm flipV="1">
              <a:off x="3185933" y="5333999"/>
              <a:ext cx="3062529" cy="76200"/>
            </a:xfrm>
            <a:prstGeom prst="lin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14" name="Rectangle 13"/>
            <p:cNvSpPr/>
            <p:nvPr/>
          </p:nvSpPr>
          <p:spPr bwMode="auto">
            <a:xfrm>
              <a:off x="5562679" y="4952999"/>
              <a:ext cx="2835205" cy="466725"/>
            </a:xfrm>
            <a:prstGeom prst="rect">
              <a:avLst/>
            </a:prstGeom>
            <a:solidFill>
              <a:srgbClr val="FF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FFFF"/>
                  </a:solidFill>
                  <a:latin typeface="+mj-lt"/>
                </a:rPr>
                <a:t>Inverter</a:t>
              </a:r>
            </a:p>
          </p:txBody>
        </p:sp>
      </p:grpSp>
      <p:grpSp>
        <p:nvGrpSpPr>
          <p:cNvPr id="15" name="Group 26"/>
          <p:cNvGrpSpPr>
            <a:grpSpLocks/>
          </p:cNvGrpSpPr>
          <p:nvPr/>
        </p:nvGrpSpPr>
        <p:grpSpPr bwMode="auto">
          <a:xfrm>
            <a:off x="5729605" y="5516880"/>
            <a:ext cx="2835276" cy="685800"/>
            <a:chOff x="5562599" y="17033387"/>
            <a:chExt cx="3377314" cy="3628869"/>
          </a:xfrm>
        </p:grpSpPr>
        <p:sp>
          <p:nvSpPr>
            <p:cNvPr id="16" name="Rectangle 15"/>
            <p:cNvSpPr/>
            <p:nvPr/>
          </p:nvSpPr>
          <p:spPr bwMode="auto">
            <a:xfrm>
              <a:off x="5562599" y="17033387"/>
              <a:ext cx="3377313" cy="3628869"/>
            </a:xfrm>
            <a:prstGeom prst="rect">
              <a:avLst/>
            </a:prstGeom>
            <a:solidFill>
              <a:srgbClr val="FFFF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dirty="0">
                <a:solidFill>
                  <a:schemeClr val="bg2"/>
                </a:solidFill>
              </a:endParaRPr>
            </a:p>
          </p:txBody>
        </p:sp>
        <p:sp>
          <p:nvSpPr>
            <p:cNvPr id="17" name="Rectangle 23"/>
            <p:cNvSpPr>
              <a:spLocks noChangeArrowheads="1"/>
            </p:cNvSpPr>
            <p:nvPr/>
          </p:nvSpPr>
          <p:spPr bwMode="auto">
            <a:xfrm>
              <a:off x="5581510" y="17335713"/>
              <a:ext cx="3358403" cy="3094301"/>
            </a:xfrm>
            <a:prstGeom prst="rect">
              <a:avLst/>
            </a:prstGeom>
            <a:noFill/>
            <a:ln w="9525">
              <a:noFill/>
              <a:miter lim="800000"/>
              <a:headEnd/>
              <a:tailEnd/>
            </a:ln>
          </p:spPr>
          <p:txBody>
            <a:bodyPr wrap="square">
              <a:spAutoFit/>
            </a:bodyPr>
            <a:lstStyle/>
            <a:p>
              <a:pPr algn="ctr"/>
              <a:r>
                <a:rPr lang="en-US" sz="1600" dirty="0"/>
                <a:t>Converts solar electricity </a:t>
              </a:r>
              <a:br>
                <a:rPr lang="en-US" sz="1600" dirty="0"/>
              </a:br>
              <a:r>
                <a:rPr lang="en-US" sz="1600" dirty="0"/>
                <a:t>for household use.</a:t>
              </a:r>
            </a:p>
          </p:txBody>
        </p:sp>
      </p:grpSp>
      <p:grpSp>
        <p:nvGrpSpPr>
          <p:cNvPr id="18" name="Group 26"/>
          <p:cNvGrpSpPr>
            <a:grpSpLocks/>
          </p:cNvGrpSpPr>
          <p:nvPr/>
        </p:nvGrpSpPr>
        <p:grpSpPr bwMode="auto">
          <a:xfrm>
            <a:off x="5029200" y="3230880"/>
            <a:ext cx="4038600" cy="990600"/>
            <a:chOff x="4616695" y="2209799"/>
            <a:chExt cx="4193931" cy="990600"/>
          </a:xfrm>
        </p:grpSpPr>
        <p:cxnSp>
          <p:nvCxnSpPr>
            <p:cNvPr id="19" name="Straight Connector 18"/>
            <p:cNvCxnSpPr/>
            <p:nvPr/>
          </p:nvCxnSpPr>
          <p:spPr>
            <a:xfrm>
              <a:off x="4616695" y="3200399"/>
              <a:ext cx="1317198" cy="0"/>
            </a:xfrm>
            <a:prstGeom prst="lin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20" name="Rectangle 19"/>
            <p:cNvSpPr/>
            <p:nvPr/>
          </p:nvSpPr>
          <p:spPr bwMode="auto">
            <a:xfrm>
              <a:off x="5724526" y="2209799"/>
              <a:ext cx="3086100" cy="500063"/>
            </a:xfrm>
            <a:prstGeom prst="rect">
              <a:avLst/>
            </a:prstGeom>
            <a:solidFill>
              <a:srgbClr val="FF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FFFF"/>
                  </a:solidFill>
                  <a:latin typeface="+mj-lt"/>
                </a:rPr>
                <a:t>Electric Meter</a:t>
              </a:r>
            </a:p>
          </p:txBody>
        </p:sp>
      </p:grpSp>
      <p:grpSp>
        <p:nvGrpSpPr>
          <p:cNvPr id="21" name="Group 20"/>
          <p:cNvGrpSpPr>
            <a:grpSpLocks/>
          </p:cNvGrpSpPr>
          <p:nvPr/>
        </p:nvGrpSpPr>
        <p:grpSpPr bwMode="auto">
          <a:xfrm>
            <a:off x="6096000" y="3723005"/>
            <a:ext cx="2971800" cy="955675"/>
            <a:chOff x="5724525" y="2702716"/>
            <a:chExt cx="3086100" cy="3317083"/>
          </a:xfrm>
        </p:grpSpPr>
        <p:sp>
          <p:nvSpPr>
            <p:cNvPr id="22" name="Rectangle 21"/>
            <p:cNvSpPr/>
            <p:nvPr/>
          </p:nvSpPr>
          <p:spPr bwMode="auto">
            <a:xfrm>
              <a:off x="5724525" y="2702716"/>
              <a:ext cx="3086100" cy="3317083"/>
            </a:xfrm>
            <a:prstGeom prst="rect">
              <a:avLst/>
            </a:prstGeom>
            <a:solidFill>
              <a:srgbClr val="FFFF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dirty="0">
                <a:solidFill>
                  <a:schemeClr val="bg2"/>
                </a:solidFill>
              </a:endParaRPr>
            </a:p>
          </p:txBody>
        </p:sp>
        <p:sp>
          <p:nvSpPr>
            <p:cNvPr id="23" name="Rectangle 23"/>
            <p:cNvSpPr>
              <a:spLocks noChangeArrowheads="1"/>
            </p:cNvSpPr>
            <p:nvPr/>
          </p:nvSpPr>
          <p:spPr bwMode="auto">
            <a:xfrm>
              <a:off x="5838825" y="2947149"/>
              <a:ext cx="2847975" cy="2884334"/>
            </a:xfrm>
            <a:prstGeom prst="rect">
              <a:avLst/>
            </a:prstGeom>
            <a:noFill/>
            <a:ln w="9525">
              <a:noFill/>
              <a:miter lim="800000"/>
              <a:headEnd/>
              <a:tailEnd/>
            </a:ln>
          </p:spPr>
          <p:txBody>
            <a:bodyPr>
              <a:spAutoFit/>
            </a:bodyPr>
            <a:lstStyle/>
            <a:p>
              <a:pPr algn="ctr"/>
              <a:r>
                <a:rPr lang="en-US" sz="1600" dirty="0"/>
                <a:t>Connects the system to the grid. Spins backwards when production exceeds usage. </a:t>
              </a:r>
            </a:p>
          </p:txBody>
        </p:sp>
      </p:grpSp>
      <p:cxnSp>
        <p:nvCxnSpPr>
          <p:cNvPr id="24" name="Straight Connector 23"/>
          <p:cNvCxnSpPr/>
          <p:nvPr/>
        </p:nvCxnSpPr>
        <p:spPr>
          <a:xfrm rot="5400000" flipH="1" flipV="1">
            <a:off x="4724400" y="4526280"/>
            <a:ext cx="609600" cy="0"/>
          </a:xfrm>
          <a:prstGeom prst="line">
            <a:avLst/>
          </a:prstGeom>
          <a:ln w="28575">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4844256" y="3112612"/>
            <a:ext cx="1133475" cy="303212"/>
          </a:xfrm>
          <a:prstGeom prst="line">
            <a:avLst/>
          </a:prstGeom>
          <a:ln w="28575">
            <a:solidFill>
              <a:srgbClr val="FF0000"/>
            </a:solidFill>
            <a:headEnd type="ova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bwMode="auto">
          <a:xfrm>
            <a:off x="5564188" y="1325880"/>
            <a:ext cx="3198812" cy="466725"/>
          </a:xfrm>
          <a:prstGeom prst="rect">
            <a:avLst/>
          </a:prstGeom>
          <a:solidFill>
            <a:srgbClr val="FF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latin typeface="+mj-lt"/>
              </a:rPr>
              <a:t>Monitoring</a:t>
            </a:r>
          </a:p>
        </p:txBody>
      </p:sp>
      <p:grpSp>
        <p:nvGrpSpPr>
          <p:cNvPr id="27" name="Group 24"/>
          <p:cNvGrpSpPr>
            <a:grpSpLocks/>
          </p:cNvGrpSpPr>
          <p:nvPr/>
        </p:nvGrpSpPr>
        <p:grpSpPr bwMode="auto">
          <a:xfrm>
            <a:off x="5564188" y="1783080"/>
            <a:ext cx="3198812" cy="914400"/>
            <a:chOff x="5724526" y="2702717"/>
            <a:chExt cx="3159805" cy="3917158"/>
          </a:xfrm>
        </p:grpSpPr>
        <p:sp>
          <p:nvSpPr>
            <p:cNvPr id="28" name="Rectangle 27"/>
            <p:cNvSpPr/>
            <p:nvPr/>
          </p:nvSpPr>
          <p:spPr bwMode="auto">
            <a:xfrm>
              <a:off x="5724526" y="2702717"/>
              <a:ext cx="3159805" cy="3917158"/>
            </a:xfrm>
            <a:prstGeom prst="rect">
              <a:avLst/>
            </a:prstGeom>
            <a:solidFill>
              <a:srgbClr val="FFFF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dirty="0">
                <a:solidFill>
                  <a:schemeClr val="bg2"/>
                </a:solidFill>
              </a:endParaRPr>
            </a:p>
          </p:txBody>
        </p:sp>
        <p:sp>
          <p:nvSpPr>
            <p:cNvPr id="29" name="Rectangle 23"/>
            <p:cNvSpPr>
              <a:spLocks noChangeArrowheads="1"/>
            </p:cNvSpPr>
            <p:nvPr/>
          </p:nvSpPr>
          <p:spPr bwMode="auto">
            <a:xfrm>
              <a:off x="5759086" y="2895803"/>
              <a:ext cx="3091223" cy="3559872"/>
            </a:xfrm>
            <a:prstGeom prst="rect">
              <a:avLst/>
            </a:prstGeom>
            <a:noFill/>
            <a:ln w="9525">
              <a:noFill/>
              <a:miter lim="800000"/>
              <a:headEnd/>
              <a:tailEnd/>
            </a:ln>
          </p:spPr>
          <p:txBody>
            <a:bodyPr>
              <a:spAutoFit/>
            </a:bodyPr>
            <a:lstStyle/>
            <a:p>
              <a:pPr algn="ctr"/>
              <a:r>
                <a:rPr lang="en-US" sz="1600" dirty="0"/>
                <a:t>Some systems offer monitoring services which report system performance data.</a:t>
              </a:r>
            </a:p>
          </p:txBody>
        </p:sp>
      </p:grpSp>
      <p:cxnSp>
        <p:nvCxnSpPr>
          <p:cNvPr id="30" name="Straight Connector 63"/>
          <p:cNvCxnSpPr>
            <a:cxnSpLocks noChangeShapeType="1"/>
          </p:cNvCxnSpPr>
          <p:nvPr/>
        </p:nvCxnSpPr>
        <p:spPr bwMode="auto">
          <a:xfrm rot="5400000" flipH="1" flipV="1">
            <a:off x="3086100" y="5173980"/>
            <a:ext cx="533400" cy="0"/>
          </a:xfrm>
          <a:prstGeom prst="line">
            <a:avLst/>
          </a:prstGeom>
          <a:noFill/>
          <a:ln w="9525" algn="ctr">
            <a:solidFill>
              <a:schemeClr val="tx2"/>
            </a:solidFill>
            <a:round/>
            <a:headEnd/>
            <a:tailEnd type="oval" w="med" len="med"/>
          </a:ln>
        </p:spPr>
      </p:cxnSp>
      <p:sp>
        <p:nvSpPr>
          <p:cNvPr id="32" name="TextBox 31"/>
          <p:cNvSpPr txBox="1"/>
          <p:nvPr/>
        </p:nvSpPr>
        <p:spPr>
          <a:xfrm>
            <a:off x="1501139" y="195424"/>
            <a:ext cx="7056121" cy="707886"/>
          </a:xfrm>
          <a:prstGeom prst="rect">
            <a:avLst/>
          </a:prstGeom>
          <a:noFill/>
        </p:spPr>
        <p:txBody>
          <a:bodyPr wrap="square" rtlCol="0">
            <a:spAutoFit/>
          </a:bodyPr>
          <a:lstStyle/>
          <a:p>
            <a:pPr algn="ctr"/>
            <a:r>
              <a:rPr lang="en-US" sz="4000" b="1" dirty="0">
                <a:solidFill>
                  <a:srgbClr val="FFFF00"/>
                </a:solidFill>
              </a:rPr>
              <a:t>Solar Electricity Overview</a:t>
            </a:r>
          </a:p>
        </p:txBody>
      </p:sp>
      <p:pic>
        <p:nvPicPr>
          <p:cNvPr id="33" name="Picture 32"/>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2578" r="24453"/>
                    </a14:imgEffect>
                    <a14:imgEffect>
                      <a14:artisticBlur radius="43"/>
                    </a14:imgEffect>
                    <a14:imgEffect>
                      <a14:sharpenSoften amount="-71000"/>
                    </a14:imgEffect>
                    <a14:imgEffect>
                      <a14:brightnessContrast bright="20000" contrast="-20000"/>
                    </a14:imgEffect>
                  </a14:imgLayer>
                </a14:imgProps>
              </a:ext>
              <a:ext uri="{28A0092B-C50C-407E-A947-70E740481C1C}">
                <a14:useLocalDpi xmlns:a14="http://schemas.microsoft.com/office/drawing/2010/main" val="0"/>
              </a:ext>
            </a:extLst>
          </a:blip>
          <a:srcRect r="72667"/>
          <a:stretch/>
        </p:blipFill>
        <p:spPr>
          <a:xfrm>
            <a:off x="818161" y="387213"/>
            <a:ext cx="840763" cy="696898"/>
          </a:xfrm>
          <a:prstGeom prst="rect">
            <a:avLst/>
          </a:prstGeom>
          <a:effectLst>
            <a:glow rad="469900">
              <a:schemeClr val="bg1">
                <a:alpha val="49000"/>
              </a:schemeClr>
            </a:glow>
            <a:softEdge rad="0"/>
          </a:effectLst>
        </p:spPr>
      </p:pic>
      <p:cxnSp>
        <p:nvCxnSpPr>
          <p:cNvPr id="34" name="Straight Connector 33"/>
          <p:cNvCxnSpPr>
            <a:endCxn id="10" idx="1"/>
          </p:cNvCxnSpPr>
          <p:nvPr/>
        </p:nvCxnSpPr>
        <p:spPr>
          <a:xfrm flipV="1">
            <a:off x="1238544" y="2205834"/>
            <a:ext cx="331176" cy="491647"/>
          </a:xfrm>
          <a:prstGeom prst="line">
            <a:avLst/>
          </a:prstGeom>
          <a:ln w="28575">
            <a:solidFill>
              <a:srgbClr val="FF0000"/>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355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irl with blackboard.jpg"/>
          <p:cNvPicPr>
            <a:picLocks noChangeAspect="1"/>
          </p:cNvPicPr>
          <p:nvPr/>
        </p:nvPicPr>
        <p:blipFill>
          <a:blip r:embed="rId3" cstate="print"/>
          <a:srcRect l="5196" t="4150" b="40373"/>
          <a:stretch>
            <a:fillRect/>
          </a:stretch>
        </p:blipFill>
        <p:spPr>
          <a:xfrm flipH="1">
            <a:off x="1145964" y="1001485"/>
            <a:ext cx="6662378" cy="5856515"/>
          </a:xfrm>
          <a:prstGeom prst="rect">
            <a:avLst/>
          </a:prstGeom>
        </p:spPr>
      </p:pic>
      <p:sp>
        <p:nvSpPr>
          <p:cNvPr id="7" name="Rectangle 6"/>
          <p:cNvSpPr/>
          <p:nvPr/>
        </p:nvSpPr>
        <p:spPr>
          <a:xfrm>
            <a:off x="1382324" y="1791637"/>
            <a:ext cx="5907315" cy="707886"/>
          </a:xfrm>
          <a:prstGeom prst="rect">
            <a:avLst/>
          </a:prstGeom>
          <a:noFill/>
        </p:spPr>
        <p:txBody>
          <a:bodyPr wrap="square">
            <a:spAutoFit/>
          </a:bodyPr>
          <a:lstStyle/>
          <a:p>
            <a:pPr algn="ctr"/>
            <a:r>
              <a:rPr lang="en-US" sz="4000" dirty="0">
                <a:ln w="19050">
                  <a:noFill/>
                </a:ln>
                <a:solidFill>
                  <a:srgbClr val="FFFF00"/>
                </a:solidFill>
                <a:latin typeface="Kristen ITC" panose="03050502040202030202" pitchFamily="66" charset="0"/>
                <a:cs typeface="Arial" pitchFamily="34" charset="0"/>
              </a:rPr>
              <a:t>About Us </a:t>
            </a:r>
          </a:p>
        </p:txBody>
      </p:sp>
      <p:pic>
        <p:nvPicPr>
          <p:cNvPr id="5" name="Picture 4" descr="A screenshot of a cell phone&#10;&#10;Description automatically generated">
            <a:extLst>
              <a:ext uri="{FF2B5EF4-FFF2-40B4-BE49-F238E27FC236}">
                <a16:creationId xmlns:a16="http://schemas.microsoft.com/office/drawing/2014/main" id="{CE7BC8CF-7125-46A3-AEA7-A08A892C1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7218" y="2550694"/>
            <a:ext cx="5155426" cy="1171395"/>
          </a:xfrm>
          <a:prstGeom prst="rect">
            <a:avLst/>
          </a:prstGeom>
        </p:spPr>
      </p:pic>
    </p:spTree>
    <p:extLst>
      <p:ext uri="{BB962C8B-B14F-4D97-AF65-F5344CB8AC3E}">
        <p14:creationId xmlns:p14="http://schemas.microsoft.com/office/powerpoint/2010/main" val="1954929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1398494"/>
            <a:ext cx="9144000" cy="1143000"/>
          </a:xfrm>
        </p:spPr>
        <p:txBody>
          <a:bodyPr anchor="t"/>
          <a:lstStyle/>
          <a:p>
            <a:pPr algn="ctr" eaLnBrk="1" hangingPunct="1"/>
            <a:r>
              <a:rPr lang="en-US" sz="4000" b="1" dirty="0">
                <a:solidFill>
                  <a:srgbClr val="00B0F0"/>
                </a:solidFill>
              </a:rPr>
              <a:t>What Makes the Best Solar Panels?</a:t>
            </a:r>
          </a:p>
        </p:txBody>
      </p:sp>
      <p:sp>
        <p:nvSpPr>
          <p:cNvPr id="29699" name="Rectangle 3"/>
          <p:cNvSpPr>
            <a:spLocks noChangeArrowheads="1"/>
          </p:cNvSpPr>
          <p:nvPr/>
        </p:nvSpPr>
        <p:spPr bwMode="auto">
          <a:xfrm>
            <a:off x="174033" y="2531461"/>
            <a:ext cx="8787087"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spcAft>
                <a:spcPts val="1200"/>
              </a:spcAft>
              <a:buFont typeface="Arial" panose="020B0604020202020204" pitchFamily="34" charset="0"/>
              <a:buChar char="•"/>
            </a:pPr>
            <a:r>
              <a:rPr lang="en-US" sz="3200" dirty="0">
                <a:solidFill>
                  <a:srgbClr val="000000"/>
                </a:solidFill>
                <a:latin typeface="Arial" pitchFamily="34" charset="0"/>
                <a:cs typeface="Arial" pitchFamily="34" charset="0"/>
              </a:rPr>
              <a:t>High efficiency panels </a:t>
            </a:r>
          </a:p>
          <a:p>
            <a:pPr marL="457200" indent="-457200">
              <a:spcAft>
                <a:spcPts val="1200"/>
              </a:spcAft>
              <a:buFont typeface="Arial" panose="020B0604020202020204" pitchFamily="34" charset="0"/>
              <a:buChar char="•"/>
            </a:pPr>
            <a:r>
              <a:rPr lang="en-US" sz="3200" dirty="0">
                <a:solidFill>
                  <a:srgbClr val="000000"/>
                </a:solidFill>
                <a:latin typeface="Arial" pitchFamily="34" charset="0"/>
                <a:cs typeface="Arial" pitchFamily="34" charset="0"/>
              </a:rPr>
              <a:t>10-year defect warranties, 25 or 30-year performance warranties</a:t>
            </a:r>
          </a:p>
          <a:p>
            <a:pPr marL="457200" indent="-457200">
              <a:spcAft>
                <a:spcPts val="1200"/>
              </a:spcAft>
              <a:buFont typeface="Arial" panose="020B0604020202020204" pitchFamily="34" charset="0"/>
              <a:buChar char="•"/>
            </a:pPr>
            <a:r>
              <a:rPr lang="en-US" sz="3200" dirty="0">
                <a:solidFill>
                  <a:srgbClr val="000000"/>
                </a:solidFill>
                <a:latin typeface="Arial" pitchFamily="34" charset="0"/>
                <a:cs typeface="Arial" pitchFamily="34" charset="0"/>
              </a:rPr>
              <a:t>No one size fits all – Solar PV products from all over the world US, Canada, Germany, China, Korea, Japan  - largest suppliers with US Manufacturing facilities </a:t>
            </a:r>
          </a:p>
          <a:p>
            <a:endParaRPr lang="en-US" sz="2800" dirty="0">
              <a:solidFill>
                <a:srgbClr val="000000"/>
              </a:solidFill>
              <a:latin typeface="Arial" pitchFamily="34" charset="0"/>
              <a:cs typeface="Arial" pitchFamily="34" charset="0"/>
            </a:endParaRPr>
          </a:p>
        </p:txBody>
      </p:sp>
      <p:pic>
        <p:nvPicPr>
          <p:cNvPr id="5" name="Picture 4" descr="A picture containing table&#10;&#10;Description automatically generated">
            <a:extLst>
              <a:ext uri="{FF2B5EF4-FFF2-40B4-BE49-F238E27FC236}">
                <a16:creationId xmlns:a16="http://schemas.microsoft.com/office/drawing/2014/main" id="{A140B03D-C928-4387-A312-0B912BA7A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839" y="308249"/>
            <a:ext cx="3654552" cy="832104"/>
          </a:xfrm>
          <a:prstGeom prst="rect">
            <a:avLst/>
          </a:prstGeom>
        </p:spPr>
      </p:pic>
    </p:spTree>
    <p:extLst>
      <p:ext uri="{BB962C8B-B14F-4D97-AF65-F5344CB8AC3E}">
        <p14:creationId xmlns:p14="http://schemas.microsoft.com/office/powerpoint/2010/main" val="74923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F888A-0A8A-43D0-89F6-11DDE8E69340}"/>
              </a:ext>
            </a:extLst>
          </p:cNvPr>
          <p:cNvSpPr>
            <a:spLocks noGrp="1"/>
          </p:cNvSpPr>
          <p:nvPr>
            <p:ph type="title"/>
          </p:nvPr>
        </p:nvSpPr>
        <p:spPr>
          <a:xfrm>
            <a:off x="4445338" y="666865"/>
            <a:ext cx="4698662" cy="576263"/>
          </a:xfrm>
        </p:spPr>
        <p:txBody>
          <a:bodyPr>
            <a:normAutofit fontScale="90000"/>
          </a:bodyPr>
          <a:lstStyle/>
          <a:p>
            <a:r>
              <a:rPr lang="en-US" sz="2800" b="1" i="1" dirty="0">
                <a:solidFill>
                  <a:srgbClr val="00B0F0"/>
                </a:solidFill>
              </a:rPr>
              <a:t>Do solar panels still generate electricity when it is raining or cloudy?</a:t>
            </a:r>
            <a:br>
              <a:rPr lang="en-US" sz="2800" b="1" i="1" dirty="0">
                <a:solidFill>
                  <a:srgbClr val="00B0F0"/>
                </a:solidFill>
              </a:rPr>
            </a:br>
            <a:endParaRPr lang="en-US" sz="2800" b="1" i="1" dirty="0">
              <a:solidFill>
                <a:srgbClr val="00B0F0"/>
              </a:solidFill>
            </a:endParaRPr>
          </a:p>
        </p:txBody>
      </p:sp>
      <p:sp>
        <p:nvSpPr>
          <p:cNvPr id="3" name="TextBox 2">
            <a:extLst>
              <a:ext uri="{FF2B5EF4-FFF2-40B4-BE49-F238E27FC236}">
                <a16:creationId xmlns:a16="http://schemas.microsoft.com/office/drawing/2014/main" id="{FA88FABF-18D3-478F-B87D-5DE79014AAE0}"/>
              </a:ext>
            </a:extLst>
          </p:cNvPr>
          <p:cNvSpPr txBox="1"/>
          <p:nvPr/>
        </p:nvSpPr>
        <p:spPr>
          <a:xfrm>
            <a:off x="4384468" y="1542765"/>
            <a:ext cx="4495800" cy="3908762"/>
          </a:xfrm>
          <a:prstGeom prst="rect">
            <a:avLst/>
          </a:prstGeom>
          <a:noFill/>
        </p:spPr>
        <p:txBody>
          <a:bodyPr wrap="square" rtlCol="0">
            <a:spAutoFit/>
          </a:bodyPr>
          <a:lstStyle/>
          <a:p>
            <a:pPr marL="285750" indent="-285750">
              <a:buFont typeface="Arial" panose="020B0604020202020204" pitchFamily="34" charset="0"/>
              <a:buChar char="•"/>
            </a:pPr>
            <a:r>
              <a:rPr lang="en-US" sz="2000" dirty="0"/>
              <a:t>Panels operate most efficiently in full sun, but they don’t stop producing electricity when it is raining or cloudy.  </a:t>
            </a:r>
          </a:p>
          <a:p>
            <a:endParaRPr lang="en-US" sz="2000" dirty="0"/>
          </a:p>
          <a:p>
            <a:pPr marL="285750" indent="-285750">
              <a:buFont typeface="Arial" panose="020B0604020202020204" pitchFamily="34" charset="0"/>
              <a:buChar char="•"/>
            </a:pPr>
            <a:r>
              <a:rPr lang="en-US" sz="2000" dirty="0"/>
              <a:t>Visible light (UV) gets through rain and clouds</a:t>
            </a:r>
          </a:p>
          <a:p>
            <a:endParaRPr lang="en-US" b="1" i="1" dirty="0"/>
          </a:p>
          <a:p>
            <a:r>
              <a:rPr lang="en-US" b="1" i="1" dirty="0"/>
              <a:t>“Rain coming and very overcast. Solar system still generating almost 2kw! We generated 86% of our needed electricity yesterday. Thanks Solar Energy World!” – Mark L. via Facebook</a:t>
            </a:r>
            <a:endParaRPr lang="en-US" dirty="0"/>
          </a:p>
        </p:txBody>
      </p:sp>
      <p:pic>
        <p:nvPicPr>
          <p:cNvPr id="5" name="Picture 4">
            <a:extLst>
              <a:ext uri="{FF2B5EF4-FFF2-40B4-BE49-F238E27FC236}">
                <a16:creationId xmlns:a16="http://schemas.microsoft.com/office/drawing/2014/main" id="{B0E5CC56-1067-47E5-B659-D6B4AAE1E7C9}"/>
              </a:ext>
            </a:extLst>
          </p:cNvPr>
          <p:cNvPicPr>
            <a:picLocks noChangeAspect="1"/>
          </p:cNvPicPr>
          <p:nvPr/>
        </p:nvPicPr>
        <p:blipFill>
          <a:blip r:embed="rId3"/>
          <a:stretch>
            <a:fillRect/>
          </a:stretch>
        </p:blipFill>
        <p:spPr>
          <a:xfrm>
            <a:off x="321484" y="465878"/>
            <a:ext cx="3924938" cy="2207778"/>
          </a:xfrm>
          <a:prstGeom prst="rect">
            <a:avLst/>
          </a:prstGeom>
        </p:spPr>
      </p:pic>
      <p:pic>
        <p:nvPicPr>
          <p:cNvPr id="7" name="Picture 6">
            <a:extLst>
              <a:ext uri="{FF2B5EF4-FFF2-40B4-BE49-F238E27FC236}">
                <a16:creationId xmlns:a16="http://schemas.microsoft.com/office/drawing/2014/main" id="{2E9BF118-2210-4AE0-A495-22DCC5DBAAF7}"/>
              </a:ext>
            </a:extLst>
          </p:cNvPr>
          <p:cNvPicPr>
            <a:picLocks noChangeAspect="1"/>
          </p:cNvPicPr>
          <p:nvPr/>
        </p:nvPicPr>
        <p:blipFill>
          <a:blip r:embed="rId4"/>
          <a:stretch>
            <a:fillRect/>
          </a:stretch>
        </p:blipFill>
        <p:spPr>
          <a:xfrm>
            <a:off x="321953" y="2841265"/>
            <a:ext cx="3930748" cy="2610262"/>
          </a:xfrm>
          <a:prstGeom prst="rect">
            <a:avLst/>
          </a:prstGeom>
        </p:spPr>
      </p:pic>
      <p:pic>
        <p:nvPicPr>
          <p:cNvPr id="4" name="Picture 3" descr="A picture containing table&#10;&#10;Description automatically generated">
            <a:extLst>
              <a:ext uri="{FF2B5EF4-FFF2-40B4-BE49-F238E27FC236}">
                <a16:creationId xmlns:a16="http://schemas.microsoft.com/office/drawing/2014/main" id="{D4F128FA-0642-4EC0-8E6C-D90E8A1A20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528" y="5842775"/>
            <a:ext cx="3654552" cy="832104"/>
          </a:xfrm>
          <a:prstGeom prst="rect">
            <a:avLst/>
          </a:prstGeom>
        </p:spPr>
      </p:pic>
    </p:spTree>
    <p:extLst>
      <p:ext uri="{BB962C8B-B14F-4D97-AF65-F5344CB8AC3E}">
        <p14:creationId xmlns:p14="http://schemas.microsoft.com/office/powerpoint/2010/main" val="1948995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BA05-E1A2-460D-B50D-43AE21C7923A}"/>
              </a:ext>
            </a:extLst>
          </p:cNvPr>
          <p:cNvSpPr>
            <a:spLocks noGrp="1"/>
          </p:cNvSpPr>
          <p:nvPr>
            <p:ph type="title"/>
          </p:nvPr>
        </p:nvSpPr>
        <p:spPr>
          <a:xfrm>
            <a:off x="302820" y="355211"/>
            <a:ext cx="8841180" cy="576263"/>
          </a:xfrm>
        </p:spPr>
        <p:txBody>
          <a:bodyPr>
            <a:normAutofit fontScale="90000"/>
          </a:bodyPr>
          <a:lstStyle/>
          <a:p>
            <a:pPr algn="ctr"/>
            <a:r>
              <a:rPr lang="en-US" b="1" dirty="0">
                <a:solidFill>
                  <a:srgbClr val="00B0F0"/>
                </a:solidFill>
              </a:rPr>
              <a:t>Will you still have electricity during a power outage if you have solar panels?</a:t>
            </a:r>
          </a:p>
        </p:txBody>
      </p:sp>
      <p:sp>
        <p:nvSpPr>
          <p:cNvPr id="5" name="TextBox 4">
            <a:extLst>
              <a:ext uri="{FF2B5EF4-FFF2-40B4-BE49-F238E27FC236}">
                <a16:creationId xmlns:a16="http://schemas.microsoft.com/office/drawing/2014/main" id="{7D97E4B2-EC08-40C2-BB80-6C0351DDCB27}"/>
              </a:ext>
            </a:extLst>
          </p:cNvPr>
          <p:cNvSpPr txBox="1"/>
          <p:nvPr/>
        </p:nvSpPr>
        <p:spPr>
          <a:xfrm>
            <a:off x="433451" y="5505651"/>
            <a:ext cx="5226204" cy="1200329"/>
          </a:xfrm>
          <a:prstGeom prst="rect">
            <a:avLst/>
          </a:prstGeom>
          <a:noFill/>
        </p:spPr>
        <p:txBody>
          <a:bodyPr wrap="square" rtlCol="0">
            <a:spAutoFit/>
          </a:bodyPr>
          <a:lstStyle/>
          <a:p>
            <a:r>
              <a:rPr lang="en-US" sz="2400" dirty="0">
                <a:solidFill>
                  <a:srgbClr val="00B0F0"/>
                </a:solidFill>
              </a:rPr>
              <a:t>If you also have our back-up solar battery installed, it can power your refrigerator and other essentials. </a:t>
            </a:r>
          </a:p>
        </p:txBody>
      </p:sp>
      <p:pic>
        <p:nvPicPr>
          <p:cNvPr id="8" name="Picture 7" descr="A close up of a person&#10;&#10;Description automatically generated">
            <a:extLst>
              <a:ext uri="{FF2B5EF4-FFF2-40B4-BE49-F238E27FC236}">
                <a16:creationId xmlns:a16="http://schemas.microsoft.com/office/drawing/2014/main" id="{166C7CEA-2D6D-47FC-B538-66D768D78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645" y="1346934"/>
            <a:ext cx="7161196" cy="4028173"/>
          </a:xfrm>
          <a:prstGeom prst="rect">
            <a:avLst/>
          </a:prstGeom>
        </p:spPr>
      </p:pic>
      <p:pic>
        <p:nvPicPr>
          <p:cNvPr id="12" name="Picture 11" descr="A picture containing table&#10;&#10;Description automatically generated">
            <a:extLst>
              <a:ext uri="{FF2B5EF4-FFF2-40B4-BE49-F238E27FC236}">
                <a16:creationId xmlns:a16="http://schemas.microsoft.com/office/drawing/2014/main" id="{3E7014BF-47FA-4827-BAF9-926AAC377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527" y="6015789"/>
            <a:ext cx="2982308" cy="679041"/>
          </a:xfrm>
          <a:prstGeom prst="rect">
            <a:avLst/>
          </a:prstGeom>
        </p:spPr>
      </p:pic>
    </p:spTree>
    <p:extLst>
      <p:ext uri="{BB962C8B-B14F-4D97-AF65-F5344CB8AC3E}">
        <p14:creationId xmlns:p14="http://schemas.microsoft.com/office/powerpoint/2010/main" val="705145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4F0C06-0B9F-458E-B133-1427A3A42CFD}"/>
              </a:ext>
            </a:extLst>
          </p:cNvPr>
          <p:cNvSpPr txBox="1"/>
          <p:nvPr/>
        </p:nvSpPr>
        <p:spPr>
          <a:xfrm>
            <a:off x="273133" y="74045"/>
            <a:ext cx="8870867" cy="1692771"/>
          </a:xfrm>
          <a:prstGeom prst="rect">
            <a:avLst/>
          </a:prstGeom>
          <a:solidFill>
            <a:schemeClr val="bg1"/>
          </a:solidFill>
        </p:spPr>
        <p:txBody>
          <a:bodyPr wrap="square" rtlCol="0">
            <a:spAutoFit/>
          </a:bodyPr>
          <a:lstStyle/>
          <a:p>
            <a:r>
              <a:rPr lang="en-US" sz="3600" b="1" dirty="0">
                <a:solidFill>
                  <a:srgbClr val="00B0F0"/>
                </a:solidFill>
              </a:rPr>
              <a:t>Is having a solar battery back-up system worth the cost?</a:t>
            </a:r>
          </a:p>
          <a:p>
            <a:endParaRPr lang="en-US" sz="3200" dirty="0"/>
          </a:p>
        </p:txBody>
      </p:sp>
      <p:sp>
        <p:nvSpPr>
          <p:cNvPr id="7" name="Rectangle 6">
            <a:extLst>
              <a:ext uri="{FF2B5EF4-FFF2-40B4-BE49-F238E27FC236}">
                <a16:creationId xmlns:a16="http://schemas.microsoft.com/office/drawing/2014/main" id="{B83BBD07-9762-445E-8368-85ADB34D5595}"/>
              </a:ext>
            </a:extLst>
          </p:cNvPr>
          <p:cNvSpPr/>
          <p:nvPr/>
        </p:nvSpPr>
        <p:spPr>
          <a:xfrm>
            <a:off x="0" y="1666895"/>
            <a:ext cx="5601903" cy="4708981"/>
          </a:xfrm>
          <a:prstGeom prst="rect">
            <a:avLst/>
          </a:prstGeom>
        </p:spPr>
        <p:txBody>
          <a:bodyPr wrap="square">
            <a:spAutoFit/>
          </a:bodyPr>
          <a:lstStyle/>
          <a:p>
            <a:pPr lvl="1">
              <a:spcAft>
                <a:spcPts val="600"/>
              </a:spcAft>
            </a:pPr>
            <a:r>
              <a:rPr lang="en-US" sz="2600" b="1" dirty="0">
                <a:solidFill>
                  <a:srgbClr val="FF6600"/>
                </a:solidFill>
              </a:rPr>
              <a:t>THE BOTTOM LINE:</a:t>
            </a:r>
          </a:p>
          <a:p>
            <a:pPr lvl="1">
              <a:spcAft>
                <a:spcPts val="0"/>
              </a:spcAft>
            </a:pPr>
            <a:r>
              <a:rPr lang="en-US" sz="2400" dirty="0"/>
              <a:t>All Solar Energy World’s systems </a:t>
            </a:r>
          </a:p>
          <a:p>
            <a:pPr lvl="1">
              <a:spcAft>
                <a:spcPts val="0"/>
              </a:spcAft>
            </a:pPr>
            <a:r>
              <a:rPr lang="en-US" sz="2400" dirty="0"/>
              <a:t>are battery-ready. Our company now offers Tesla  Powerwall, Enphase and  SolarEdge storage systems.</a:t>
            </a:r>
            <a:endParaRPr lang="en-US" sz="2400" b="1" i="1" dirty="0">
              <a:solidFill>
                <a:srgbClr val="00B0F0"/>
              </a:solidFill>
            </a:endParaRPr>
          </a:p>
          <a:p>
            <a:pPr lvl="1">
              <a:spcAft>
                <a:spcPts val="600"/>
              </a:spcAft>
            </a:pPr>
            <a:endParaRPr lang="en-US" sz="2400" dirty="0"/>
          </a:p>
          <a:p>
            <a:pPr lvl="1">
              <a:spcAft>
                <a:spcPts val="600"/>
              </a:spcAft>
            </a:pPr>
            <a:r>
              <a:rPr lang="en-US" sz="2400" dirty="0"/>
              <a:t>Most of our thousands of customers do not have solar battery back-up and</a:t>
            </a:r>
            <a:r>
              <a:rPr lang="en-US" sz="2400" b="1" dirty="0"/>
              <a:t> they </a:t>
            </a:r>
            <a:r>
              <a:rPr lang="en-US" sz="2400" b="1" i="1" dirty="0"/>
              <a:t>still save 20-100% on their electricity and generate extra income from the excess energy their system produces </a:t>
            </a:r>
            <a:r>
              <a:rPr lang="en-US" sz="2400" b="1" i="1" dirty="0">
                <a:solidFill>
                  <a:srgbClr val="FF6600"/>
                </a:solidFill>
              </a:rPr>
              <a:t>RIGHT NOW.</a:t>
            </a:r>
          </a:p>
        </p:txBody>
      </p:sp>
      <p:pic>
        <p:nvPicPr>
          <p:cNvPr id="3" name="Picture 2" descr="A picture containing clock&#10;&#10;Description automatically generated">
            <a:extLst>
              <a:ext uri="{FF2B5EF4-FFF2-40B4-BE49-F238E27FC236}">
                <a16:creationId xmlns:a16="http://schemas.microsoft.com/office/drawing/2014/main" id="{8778F79B-0CA3-4CA4-A38A-356F1FBA8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793" y="3234580"/>
            <a:ext cx="2608446" cy="1420959"/>
          </a:xfrm>
          <a:prstGeom prst="rect">
            <a:avLst/>
          </a:prstGeom>
        </p:spPr>
      </p:pic>
      <p:pic>
        <p:nvPicPr>
          <p:cNvPr id="6" name="Picture 5" descr="A picture containing drawing, plate&#10;&#10;Description automatically generated">
            <a:extLst>
              <a:ext uri="{FF2B5EF4-FFF2-40B4-BE49-F238E27FC236}">
                <a16:creationId xmlns:a16="http://schemas.microsoft.com/office/drawing/2014/main" id="{2C205EC5-94B2-45C3-AB05-560EDEC44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297" y="4860391"/>
            <a:ext cx="2531444" cy="643588"/>
          </a:xfrm>
          <a:prstGeom prst="rect">
            <a:avLst/>
          </a:prstGeom>
        </p:spPr>
      </p:pic>
      <p:pic>
        <p:nvPicPr>
          <p:cNvPr id="10" name="Picture 9" descr="A picture containing drawing, food&#10;&#10;Description automatically generated">
            <a:extLst>
              <a:ext uri="{FF2B5EF4-FFF2-40B4-BE49-F238E27FC236}">
                <a16:creationId xmlns:a16="http://schemas.microsoft.com/office/drawing/2014/main" id="{334C55BE-A629-4CC5-BA08-BC39825DB4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0051" y="5746282"/>
            <a:ext cx="2318762" cy="690371"/>
          </a:xfrm>
          <a:prstGeom prst="rect">
            <a:avLst/>
          </a:prstGeom>
        </p:spPr>
      </p:pic>
      <p:pic>
        <p:nvPicPr>
          <p:cNvPr id="14" name="Picture 13" descr="A picture containing clock, sign&#10;&#10;Description automatically generated">
            <a:extLst>
              <a:ext uri="{FF2B5EF4-FFF2-40B4-BE49-F238E27FC236}">
                <a16:creationId xmlns:a16="http://schemas.microsoft.com/office/drawing/2014/main" id="{39F0ABEE-5B4F-4BA0-A5B6-812F5D8367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4578" y="820193"/>
            <a:ext cx="2681037" cy="2255078"/>
          </a:xfrm>
          <a:prstGeom prst="rect">
            <a:avLst/>
          </a:prstGeom>
        </p:spPr>
      </p:pic>
      <p:cxnSp>
        <p:nvCxnSpPr>
          <p:cNvPr id="16" name="Straight Connector 15">
            <a:extLst>
              <a:ext uri="{FF2B5EF4-FFF2-40B4-BE49-F238E27FC236}">
                <a16:creationId xmlns:a16="http://schemas.microsoft.com/office/drawing/2014/main" id="{2823BE6F-A739-4F22-A482-B0BB76885AD3}"/>
              </a:ext>
            </a:extLst>
          </p:cNvPr>
          <p:cNvCxnSpPr/>
          <p:nvPr/>
        </p:nvCxnSpPr>
        <p:spPr>
          <a:xfrm>
            <a:off x="5842536" y="856648"/>
            <a:ext cx="0" cy="573665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23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each with a palm tree&#10;&#10;Description automatically generated">
            <a:extLst>
              <a:ext uri="{FF2B5EF4-FFF2-40B4-BE49-F238E27FC236}">
                <a16:creationId xmlns:a16="http://schemas.microsoft.com/office/drawing/2014/main" id="{93E7FBEA-66CE-471A-92CD-0F836F05E23A}"/>
              </a:ext>
            </a:extLst>
          </p:cNvPr>
          <p:cNvPicPr>
            <a:picLocks noChangeAspect="1"/>
          </p:cNvPicPr>
          <p:nvPr/>
        </p:nvPicPr>
        <p:blipFill>
          <a:blip r:embed="rId2"/>
          <a:stretch>
            <a:fillRect/>
          </a:stretch>
        </p:blipFill>
        <p:spPr>
          <a:xfrm>
            <a:off x="0" y="0"/>
            <a:ext cx="9337360" cy="6909646"/>
          </a:xfrm>
          <a:prstGeom prst="rect">
            <a:avLst/>
          </a:prstGeom>
        </p:spPr>
      </p:pic>
      <p:sp>
        <p:nvSpPr>
          <p:cNvPr id="6" name="Rectangle 5">
            <a:extLst>
              <a:ext uri="{FF2B5EF4-FFF2-40B4-BE49-F238E27FC236}">
                <a16:creationId xmlns:a16="http://schemas.microsoft.com/office/drawing/2014/main" id="{AA556948-01D7-4E26-9633-8FD93FBC7D18}"/>
              </a:ext>
            </a:extLst>
          </p:cNvPr>
          <p:cNvSpPr/>
          <p:nvPr/>
        </p:nvSpPr>
        <p:spPr>
          <a:xfrm>
            <a:off x="0" y="399946"/>
            <a:ext cx="9144000" cy="830997"/>
          </a:xfrm>
          <a:prstGeom prst="rect">
            <a:avLst/>
          </a:prstGeom>
          <a:noFill/>
        </p:spPr>
        <p:txBody>
          <a:bodyPr wrap="square">
            <a:spAutoFit/>
          </a:bodyPr>
          <a:lstStyle/>
          <a:p>
            <a:pPr algn="ctr"/>
            <a:r>
              <a:rPr lang="en-US" sz="4800" b="1" dirty="0">
                <a:ln w="28575">
                  <a:solidFill>
                    <a:schemeClr val="tx1"/>
                  </a:solidFill>
                </a:ln>
                <a:solidFill>
                  <a:schemeClr val="bg1"/>
                </a:solidFill>
                <a:effectLst>
                  <a:outerShdw blurRad="50800" dist="50800" dir="5400000" algn="ctr" rotWithShape="0">
                    <a:schemeClr val="tx1"/>
                  </a:outerShdw>
                </a:effectLst>
                <a:latin typeface="Kristen ITC" panose="03050502040202030202" pitchFamily="66" charset="0"/>
              </a:rPr>
              <a:t>Economic Benefits of Solar</a:t>
            </a:r>
            <a:endParaRPr lang="en-US" sz="4800" b="1" dirty="0">
              <a:ln w="28575">
                <a:solidFill>
                  <a:schemeClr val="tx1"/>
                </a:solidFill>
              </a:ln>
              <a:solidFill>
                <a:schemeClr val="bg1"/>
              </a:solidFill>
              <a:effectLst>
                <a:outerShdw blurRad="50800" dist="50800" dir="5400000" algn="ctr" rotWithShape="0">
                  <a:schemeClr val="tx1"/>
                </a:outerShdw>
              </a:effectLst>
              <a:latin typeface="Kristen ITC" panose="03050502040202030202" pitchFamily="66" charset="0"/>
              <a:cs typeface="Arial" pitchFamily="34" charset="0"/>
            </a:endParaRPr>
          </a:p>
        </p:txBody>
      </p:sp>
      <p:pic>
        <p:nvPicPr>
          <p:cNvPr id="7" name="Picture 6">
            <a:extLst>
              <a:ext uri="{FF2B5EF4-FFF2-40B4-BE49-F238E27FC236}">
                <a16:creationId xmlns:a16="http://schemas.microsoft.com/office/drawing/2014/main" id="{D4B010DC-4CA2-4892-A18E-6A85D3837A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2" b="97044" l="9295" r="89984">
                        <a14:foregroundMark x1="9295" y1="66328" x2="10150" y2="70905"/>
                        <a14:foregroundMark x1="73104" y1="48397" x2="78552" y2="55467"/>
                        <a14:foregroundMark x1="78552" y1="55467" x2="78552" y2="55467"/>
                        <a14:foregroundMark x1="40491" y1="88462" x2="44658" y2="94676"/>
                        <a14:foregroundMark x1="44658" y1="94676" x2="47650" y2="97044"/>
                      </a14:backgroundRemoval>
                    </a14:imgEffect>
                  </a14:imgLayer>
                </a14:imgProps>
              </a:ext>
            </a:extLst>
          </a:blip>
          <a:srcRect b="14963"/>
          <a:stretch/>
        </p:blipFill>
        <p:spPr>
          <a:xfrm>
            <a:off x="2273793" y="439058"/>
            <a:ext cx="5072743" cy="6470588"/>
          </a:xfrm>
          <a:prstGeom prst="rect">
            <a:avLst/>
          </a:prstGeom>
        </p:spPr>
      </p:pic>
      <p:pic>
        <p:nvPicPr>
          <p:cNvPr id="8" name="Picture 7">
            <a:extLst>
              <a:ext uri="{FF2B5EF4-FFF2-40B4-BE49-F238E27FC236}">
                <a16:creationId xmlns:a16="http://schemas.microsoft.com/office/drawing/2014/main" id="{0FCC45FE-BBE6-4EF0-AF78-678F09BACDC8}"/>
              </a:ext>
            </a:extLst>
          </p:cNvPr>
          <p:cNvPicPr>
            <a:picLocks noChangeAspect="1"/>
          </p:cNvPicPr>
          <p:nvPr/>
        </p:nvPicPr>
        <p:blipFill rotWithShape="1">
          <a:blip r:embed="rId5"/>
          <a:srcRect l="2714" t="-12857" r="90"/>
          <a:stretch/>
        </p:blipFill>
        <p:spPr>
          <a:xfrm rot="276218">
            <a:off x="3666945" y="3937369"/>
            <a:ext cx="2306454" cy="2832640"/>
          </a:xfrm>
          <a:prstGeom prst="rect">
            <a:avLst/>
          </a:prstGeom>
          <a:effectLst>
            <a:softEdge rad="203200"/>
          </a:effectLst>
        </p:spPr>
      </p:pic>
    </p:spTree>
    <p:extLst>
      <p:ext uri="{BB962C8B-B14F-4D97-AF65-F5344CB8AC3E}">
        <p14:creationId xmlns:p14="http://schemas.microsoft.com/office/powerpoint/2010/main" val="4089008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78D71E-6355-4568-B929-FFE5DD5E095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2000" contrast="60000"/>
                    </a14:imgEffect>
                  </a14:imgLayer>
                </a14:imgProps>
              </a:ext>
            </a:extLst>
          </a:blip>
          <a:srcRect l="9602" r="9602" b="3046"/>
          <a:stretch/>
        </p:blipFill>
        <p:spPr>
          <a:xfrm>
            <a:off x="0" y="0"/>
            <a:ext cx="9306705" cy="6858000"/>
          </a:xfrm>
          <a:prstGeom prst="rect">
            <a:avLst/>
          </a:prstGeom>
        </p:spPr>
      </p:pic>
      <p:pic>
        <p:nvPicPr>
          <p:cNvPr id="14" name="Picture 13">
            <a:extLst>
              <a:ext uri="{FF2B5EF4-FFF2-40B4-BE49-F238E27FC236}">
                <a16:creationId xmlns:a16="http://schemas.microsoft.com/office/drawing/2014/main" id="{AAD05E8A-863C-4425-B46F-2BB46BE64208}"/>
              </a:ext>
            </a:extLst>
          </p:cNvPr>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contrast="-40000"/>
                    </a14:imgEffect>
                  </a14:imgLayer>
                </a14:imgProps>
              </a:ext>
            </a:extLst>
          </a:blip>
          <a:srcRect t="-15308" b="7234"/>
          <a:stretch/>
        </p:blipFill>
        <p:spPr>
          <a:xfrm rot="494430">
            <a:off x="5797320" y="354280"/>
            <a:ext cx="3799045" cy="4493629"/>
          </a:xfrm>
          <a:prstGeom prst="rect">
            <a:avLst/>
          </a:prstGeom>
          <a:effectLst>
            <a:softEdge rad="495300"/>
          </a:effectLst>
        </p:spPr>
      </p:pic>
      <p:pic>
        <p:nvPicPr>
          <p:cNvPr id="30" name="Picture 29">
            <a:extLst>
              <a:ext uri="{FF2B5EF4-FFF2-40B4-BE49-F238E27FC236}">
                <a16:creationId xmlns:a16="http://schemas.microsoft.com/office/drawing/2014/main" id="{84D592FE-4953-4AEC-A734-C19C23A7127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15308" b="7234"/>
          <a:stretch/>
        </p:blipFill>
        <p:spPr>
          <a:xfrm rot="20127464">
            <a:off x="7867039" y="-164116"/>
            <a:ext cx="950139" cy="1181358"/>
          </a:xfrm>
          <a:prstGeom prst="rect">
            <a:avLst/>
          </a:prstGeom>
          <a:effectLst>
            <a:softEdge rad="215900"/>
          </a:effectLst>
        </p:spPr>
      </p:pic>
      <p:pic>
        <p:nvPicPr>
          <p:cNvPr id="31" name="Picture 30">
            <a:extLst>
              <a:ext uri="{FF2B5EF4-FFF2-40B4-BE49-F238E27FC236}">
                <a16:creationId xmlns:a16="http://schemas.microsoft.com/office/drawing/2014/main" id="{554271C2-A8EC-4260-B67F-529687C4C85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15308" b="7234"/>
          <a:stretch/>
        </p:blipFill>
        <p:spPr>
          <a:xfrm>
            <a:off x="5224293" y="888655"/>
            <a:ext cx="871669" cy="1083792"/>
          </a:xfrm>
          <a:prstGeom prst="rect">
            <a:avLst/>
          </a:prstGeom>
          <a:effectLst>
            <a:softEdge rad="215900"/>
          </a:effectLst>
        </p:spPr>
      </p:pic>
      <p:pic>
        <p:nvPicPr>
          <p:cNvPr id="33" name="Picture 32">
            <a:extLst>
              <a:ext uri="{FF2B5EF4-FFF2-40B4-BE49-F238E27FC236}">
                <a16:creationId xmlns:a16="http://schemas.microsoft.com/office/drawing/2014/main" id="{E17B5FB5-749A-4243-A249-2D0479691CAB}"/>
              </a:ext>
            </a:extLst>
          </p:cNvPr>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contrast="-40000"/>
                    </a14:imgEffect>
                  </a14:imgLayer>
                </a14:imgProps>
              </a:ext>
            </a:extLst>
          </a:blip>
          <a:srcRect t="-15308" b="7234"/>
          <a:stretch/>
        </p:blipFill>
        <p:spPr>
          <a:xfrm rot="406527">
            <a:off x="8189950" y="2334610"/>
            <a:ext cx="939448" cy="1462554"/>
          </a:xfrm>
          <a:prstGeom prst="rect">
            <a:avLst/>
          </a:prstGeom>
          <a:effectLst>
            <a:softEdge rad="317500"/>
          </a:effectLst>
        </p:spPr>
      </p:pic>
      <p:pic>
        <p:nvPicPr>
          <p:cNvPr id="20" name="Picture 19">
            <a:extLst>
              <a:ext uri="{FF2B5EF4-FFF2-40B4-BE49-F238E27FC236}">
                <a16:creationId xmlns:a16="http://schemas.microsoft.com/office/drawing/2014/main" id="{97D63FA6-FDAC-48A7-8D0C-CA0F068C5EE9}"/>
              </a:ext>
            </a:extLst>
          </p:cNvPr>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contrast="-40000"/>
                    </a14:imgEffect>
                  </a14:imgLayer>
                </a14:imgProps>
              </a:ext>
            </a:extLst>
          </a:blip>
          <a:srcRect t="-15308" b="7234"/>
          <a:stretch/>
        </p:blipFill>
        <p:spPr>
          <a:xfrm>
            <a:off x="-133932" y="185256"/>
            <a:ext cx="2502962" cy="3085500"/>
          </a:xfrm>
          <a:prstGeom prst="rect">
            <a:avLst/>
          </a:prstGeom>
          <a:effectLst>
            <a:softEdge rad="317500"/>
          </a:effectLst>
        </p:spPr>
      </p:pic>
      <p:sp>
        <p:nvSpPr>
          <p:cNvPr id="35" name="Rectangle 34">
            <a:extLst>
              <a:ext uri="{FF2B5EF4-FFF2-40B4-BE49-F238E27FC236}">
                <a16:creationId xmlns:a16="http://schemas.microsoft.com/office/drawing/2014/main" id="{7B59F763-0AF4-4144-9ED0-7F464A19E07B}"/>
              </a:ext>
            </a:extLst>
          </p:cNvPr>
          <p:cNvSpPr/>
          <p:nvPr/>
        </p:nvSpPr>
        <p:spPr>
          <a:xfrm>
            <a:off x="644892" y="3750202"/>
            <a:ext cx="7883090" cy="2272417"/>
          </a:xfrm>
          <a:prstGeom prst="rect">
            <a:avLst/>
          </a:prstGeom>
        </p:spPr>
        <p:txBody>
          <a:bodyPr wrap="square">
            <a:spAutoFit/>
          </a:bodyPr>
          <a:lstStyle/>
          <a:p>
            <a:pPr marL="231775" indent="-230188" algn="ctr" eaLnBrk="0" hangingPunct="0">
              <a:lnSpc>
                <a:spcPts val="3400"/>
              </a:lnSpc>
            </a:pPr>
            <a:r>
              <a:rPr lang="en-US" sz="3000" b="1" dirty="0">
                <a:ln>
                  <a:solidFill>
                    <a:schemeClr val="tx1"/>
                  </a:solidFill>
                </a:ln>
                <a:solidFill>
                  <a:schemeClr val="bg1"/>
                </a:solidFill>
                <a:effectLst>
                  <a:glow rad="50800">
                    <a:schemeClr val="tx1">
                      <a:alpha val="65000"/>
                    </a:schemeClr>
                  </a:glow>
                  <a:outerShdw blurRad="76200" dist="50800" dir="5400000" sx="101000" sy="101000" algn="ctr" rotWithShape="0">
                    <a:schemeClr val="tx1"/>
                  </a:outerShdw>
                </a:effectLst>
                <a:latin typeface="Arial" panose="020B0604020202020204" pitchFamily="34" charset="0"/>
                <a:cs typeface="Arial" panose="020B0604020202020204" pitchFamily="34" charset="0"/>
              </a:rPr>
              <a:t>In the USA, household energy use is responsible for </a:t>
            </a:r>
            <a:r>
              <a:rPr lang="en-US" sz="3000" b="1" i="1" dirty="0">
                <a:ln>
                  <a:solidFill>
                    <a:schemeClr val="tx1"/>
                  </a:solidFill>
                </a:ln>
                <a:solidFill>
                  <a:schemeClr val="bg1"/>
                </a:solidFill>
                <a:effectLst>
                  <a:glow rad="50800">
                    <a:schemeClr val="tx1">
                      <a:alpha val="65000"/>
                    </a:schemeClr>
                  </a:glow>
                  <a:outerShdw blurRad="76200" dist="50800" dir="5400000" sx="101000" sy="101000" algn="ctr" rotWithShape="0">
                    <a:schemeClr val="tx1"/>
                  </a:outerShdw>
                </a:effectLst>
                <a:latin typeface="Arial" panose="020B0604020202020204" pitchFamily="34" charset="0"/>
                <a:cs typeface="Arial" panose="020B0604020202020204" pitchFamily="34" charset="0"/>
              </a:rPr>
              <a:t>50%</a:t>
            </a:r>
            <a:r>
              <a:rPr lang="en-US" sz="5400" b="1" i="1" dirty="0">
                <a:ln>
                  <a:solidFill>
                    <a:schemeClr val="tx1"/>
                  </a:solidFill>
                </a:ln>
                <a:solidFill>
                  <a:schemeClr val="bg1"/>
                </a:solidFill>
                <a:effectLst>
                  <a:glow rad="50800">
                    <a:schemeClr val="tx1">
                      <a:alpha val="65000"/>
                    </a:schemeClr>
                  </a:glow>
                  <a:outerShdw blurRad="76200" dist="50800" dir="5400000" sx="101000" sy="101000" algn="ctr" rotWithShape="0">
                    <a:schemeClr val="tx1"/>
                  </a:outerShdw>
                </a:effectLst>
                <a:latin typeface="Arial" panose="020B0604020202020204" pitchFamily="34" charset="0"/>
                <a:cs typeface="Arial" panose="020B0604020202020204" pitchFamily="34" charset="0"/>
              </a:rPr>
              <a:t> </a:t>
            </a:r>
            <a:r>
              <a:rPr lang="en-US" sz="3000" b="1" dirty="0">
                <a:ln>
                  <a:solidFill>
                    <a:schemeClr val="tx1"/>
                  </a:solidFill>
                </a:ln>
                <a:solidFill>
                  <a:schemeClr val="bg1"/>
                </a:solidFill>
                <a:effectLst>
                  <a:glow rad="50800">
                    <a:schemeClr val="tx1">
                      <a:alpha val="65000"/>
                    </a:schemeClr>
                  </a:glow>
                  <a:outerShdw blurRad="76200" dist="50800" dir="5400000" sx="101000" sy="101000" algn="ctr" rotWithShape="0">
                    <a:schemeClr val="tx1"/>
                  </a:outerShdw>
                </a:effectLst>
                <a:latin typeface="Arial" panose="020B0604020202020204" pitchFamily="34" charset="0"/>
                <a:cs typeface="Arial" panose="020B0604020202020204" pitchFamily="34" charset="0"/>
              </a:rPr>
              <a:t>of a home’s total operating expenses </a:t>
            </a:r>
          </a:p>
          <a:p>
            <a:pPr marL="231775" indent="-230188" algn="ctr" eaLnBrk="0" hangingPunct="0">
              <a:lnSpc>
                <a:spcPts val="3400"/>
              </a:lnSpc>
            </a:pPr>
            <a:r>
              <a:rPr lang="en-US" sz="3000" b="1" i="1" dirty="0">
                <a:ln>
                  <a:solidFill>
                    <a:schemeClr val="tx1"/>
                  </a:solidFill>
                </a:ln>
                <a:solidFill>
                  <a:schemeClr val="bg1"/>
                </a:solidFill>
                <a:effectLst>
                  <a:glow rad="50800">
                    <a:schemeClr val="tx1">
                      <a:alpha val="65000"/>
                    </a:schemeClr>
                  </a:glow>
                  <a:outerShdw blurRad="76200" dist="50800" dir="5400000" sx="101000" sy="101000" algn="ctr" rotWithShape="0">
                    <a:schemeClr val="tx1"/>
                  </a:outerShdw>
                </a:effectLst>
                <a:latin typeface="Arial" panose="020B0604020202020204" pitchFamily="34" charset="0"/>
                <a:cs typeface="Arial" panose="020B0604020202020204" pitchFamily="34" charset="0"/>
              </a:rPr>
              <a:t>and most of it still comes from coal</a:t>
            </a:r>
            <a:r>
              <a:rPr lang="en-US" sz="3000" b="1" i="1" spc="200" dirty="0">
                <a:ln>
                  <a:solidFill>
                    <a:schemeClr val="tx1"/>
                  </a:solidFill>
                </a:ln>
                <a:solidFill>
                  <a:schemeClr val="bg1"/>
                </a:solidFill>
                <a:effectLst>
                  <a:glow rad="50800">
                    <a:schemeClr val="tx1">
                      <a:alpha val="65000"/>
                    </a:schemeClr>
                  </a:glow>
                  <a:outerShdw blurRad="76200" dist="50800" dir="5400000" sx="101000" sy="101000" algn="ctr" rotWithShape="0">
                    <a:schemeClr val="tx1"/>
                  </a:outerShdw>
                </a:effectLst>
                <a:latin typeface="Arial" panose="020B0604020202020204" pitchFamily="34" charset="0"/>
                <a:cs typeface="Arial" panose="020B0604020202020204" pitchFamily="34" charset="0"/>
              </a:rPr>
              <a:t>-fired power plants</a:t>
            </a:r>
          </a:p>
        </p:txBody>
      </p:sp>
      <p:sp>
        <p:nvSpPr>
          <p:cNvPr id="2" name="TextBox 1">
            <a:extLst>
              <a:ext uri="{FF2B5EF4-FFF2-40B4-BE49-F238E27FC236}">
                <a16:creationId xmlns:a16="http://schemas.microsoft.com/office/drawing/2014/main" id="{A8F14E2D-C7E9-4FA0-B8E3-3B81DC9F2DF9}"/>
              </a:ext>
            </a:extLst>
          </p:cNvPr>
          <p:cNvSpPr txBox="1"/>
          <p:nvPr/>
        </p:nvSpPr>
        <p:spPr>
          <a:xfrm>
            <a:off x="0" y="700458"/>
            <a:ext cx="9306706" cy="1200329"/>
          </a:xfrm>
          <a:prstGeom prst="rect">
            <a:avLst/>
          </a:prstGeom>
          <a:noFill/>
        </p:spPr>
        <p:txBody>
          <a:bodyPr wrap="square" rtlCol="0">
            <a:spAutoFit/>
          </a:bodyPr>
          <a:lstStyle/>
          <a:p>
            <a:pPr algn="ctr"/>
            <a:r>
              <a:rPr lang="en-US" sz="3600" b="1" dirty="0">
                <a:ln w="9525">
                  <a:solidFill>
                    <a:srgbClr val="FF0000"/>
                  </a:solidFill>
                </a:ln>
                <a:solidFill>
                  <a:schemeClr val="bg1"/>
                </a:solidFill>
                <a:effectLst>
                  <a:glow rad="127000">
                    <a:schemeClr val="tx1"/>
                  </a:glow>
                </a:effectLst>
                <a:latin typeface="Arial Black" panose="020B0A04020102020204" pitchFamily="34" charset="0"/>
                <a:cs typeface="Arial" panose="020B0604020202020204" pitchFamily="34" charset="0"/>
              </a:rPr>
              <a:t>FOSSIL FUEL ENERGY ISN’T JUST BAD FOR THE ENVIRONMENT…</a:t>
            </a:r>
          </a:p>
        </p:txBody>
      </p:sp>
      <p:pic>
        <p:nvPicPr>
          <p:cNvPr id="3" name="Picture 2">
            <a:extLst>
              <a:ext uri="{FF2B5EF4-FFF2-40B4-BE49-F238E27FC236}">
                <a16:creationId xmlns:a16="http://schemas.microsoft.com/office/drawing/2014/main" id="{E80B603C-55AC-4F5C-B32A-EA7A1554E610}"/>
              </a:ext>
            </a:extLst>
          </p:cNvPr>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contrast="-40000"/>
                    </a14:imgEffect>
                  </a14:imgLayer>
                </a14:imgProps>
              </a:ext>
            </a:extLst>
          </a:blip>
          <a:srcRect t="-15308" b="7234"/>
          <a:stretch/>
        </p:blipFill>
        <p:spPr>
          <a:xfrm rot="1129268">
            <a:off x="-93268" y="2331088"/>
            <a:ext cx="1506813" cy="1993586"/>
          </a:xfrm>
          <a:prstGeom prst="rect">
            <a:avLst/>
          </a:prstGeom>
          <a:effectLst>
            <a:softEdge rad="215900"/>
          </a:effectLst>
        </p:spPr>
      </p:pic>
      <p:sp>
        <p:nvSpPr>
          <p:cNvPr id="5" name="TextBox 47">
            <a:extLst>
              <a:ext uri="{FF2B5EF4-FFF2-40B4-BE49-F238E27FC236}">
                <a16:creationId xmlns:a16="http://schemas.microsoft.com/office/drawing/2014/main" id="{07F366F9-D7D3-4A45-AC0E-D2C40812D464}"/>
              </a:ext>
            </a:extLst>
          </p:cNvPr>
          <p:cNvSpPr txBox="1">
            <a:spLocks noChangeArrowheads="1"/>
          </p:cNvSpPr>
          <p:nvPr/>
        </p:nvSpPr>
        <p:spPr bwMode="auto">
          <a:xfrm>
            <a:off x="1021073" y="2392932"/>
            <a:ext cx="7198901" cy="707886"/>
          </a:xfrm>
          <a:prstGeom prst="rect">
            <a:avLst/>
          </a:prstGeom>
          <a:noFill/>
          <a:ln w="9525">
            <a:noFill/>
            <a:miter lim="800000"/>
            <a:headEnd/>
            <a:tailEnd/>
          </a:ln>
        </p:spPr>
        <p:txBody>
          <a:bodyPr wrap="square">
            <a:spAutoFit/>
          </a:bodyPr>
          <a:lstStyle/>
          <a:p>
            <a:pPr algn="ctr">
              <a:spcAft>
                <a:spcPts val="600"/>
              </a:spcAft>
            </a:pPr>
            <a:r>
              <a:rPr lang="en-US" sz="4000" b="1" i="1" spc="500" dirty="0">
                <a:ln w="19050">
                  <a:solidFill>
                    <a:srgbClr val="FF0000"/>
                  </a:solidFill>
                </a:ln>
                <a:solidFill>
                  <a:schemeClr val="bg1"/>
                </a:solidFill>
                <a:effectLst/>
                <a:latin typeface="Arial" panose="020B0604020202020204" pitchFamily="34" charset="0"/>
                <a:cs typeface="Arial" panose="020B0604020202020204" pitchFamily="34" charset="0"/>
              </a:rPr>
              <a:t>IT’S ALSO EXPENSIVE.</a:t>
            </a:r>
          </a:p>
        </p:txBody>
      </p:sp>
    </p:spTree>
    <p:extLst>
      <p:ext uri="{BB962C8B-B14F-4D97-AF65-F5344CB8AC3E}">
        <p14:creationId xmlns:p14="http://schemas.microsoft.com/office/powerpoint/2010/main" val="3911073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58EFA5-F535-452A-B22F-36D381100480}"/>
              </a:ext>
            </a:extLst>
          </p:cNvPr>
          <p:cNvSpPr>
            <a:spLocks noGrp="1"/>
          </p:cNvSpPr>
          <p:nvPr>
            <p:ph idx="1"/>
          </p:nvPr>
        </p:nvSpPr>
        <p:spPr>
          <a:xfrm>
            <a:off x="1" y="284500"/>
            <a:ext cx="9143999" cy="4826000"/>
          </a:xfrm>
        </p:spPr>
        <p:txBody>
          <a:bodyPr/>
          <a:lstStyle/>
          <a:p>
            <a:pPr marL="0" indent="0" algn="ctr">
              <a:buNone/>
            </a:pPr>
            <a:r>
              <a:rPr lang="en-US" b="1" dirty="0">
                <a:solidFill>
                  <a:srgbClr val="00B0F0"/>
                </a:solidFill>
              </a:rPr>
              <a:t>SOLAR SAVES 20-100% ON UTILITY COSTS</a:t>
            </a:r>
          </a:p>
        </p:txBody>
      </p:sp>
      <p:pic>
        <p:nvPicPr>
          <p:cNvPr id="9" name="Picture 8" descr="A picture containing grass&#10;&#10;Description automatically generated">
            <a:extLst>
              <a:ext uri="{FF2B5EF4-FFF2-40B4-BE49-F238E27FC236}">
                <a16:creationId xmlns:a16="http://schemas.microsoft.com/office/drawing/2014/main" id="{01080279-2536-454B-8606-E9AE2A7D4218}"/>
              </a:ext>
            </a:extLst>
          </p:cNvPr>
          <p:cNvPicPr>
            <a:picLocks noChangeAspect="1"/>
          </p:cNvPicPr>
          <p:nvPr/>
        </p:nvPicPr>
        <p:blipFill rotWithShape="1">
          <a:blip r:embed="rId3"/>
          <a:srcRect l="1263" r="51899"/>
          <a:stretch/>
        </p:blipFill>
        <p:spPr>
          <a:xfrm>
            <a:off x="239152" y="1009246"/>
            <a:ext cx="8665697" cy="4856611"/>
          </a:xfrm>
          <a:prstGeom prst="rect">
            <a:avLst/>
          </a:prstGeom>
        </p:spPr>
      </p:pic>
      <p:pic>
        <p:nvPicPr>
          <p:cNvPr id="2" name="Picture 1" descr="A picture containing table&#10;&#10;Description automatically generated">
            <a:extLst>
              <a:ext uri="{FF2B5EF4-FFF2-40B4-BE49-F238E27FC236}">
                <a16:creationId xmlns:a16="http://schemas.microsoft.com/office/drawing/2014/main" id="{6DFDE649-AFB4-48F8-ABD3-7550E0891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1325" y="5977288"/>
            <a:ext cx="2982308" cy="679041"/>
          </a:xfrm>
          <a:prstGeom prst="rect">
            <a:avLst/>
          </a:prstGeom>
        </p:spPr>
      </p:pic>
    </p:spTree>
    <p:extLst>
      <p:ext uri="{BB962C8B-B14F-4D97-AF65-F5344CB8AC3E}">
        <p14:creationId xmlns:p14="http://schemas.microsoft.com/office/powerpoint/2010/main" val="1601758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AFDD11-5DA6-4B56-AF8E-165D52176147}"/>
              </a:ext>
            </a:extLst>
          </p:cNvPr>
          <p:cNvSpPr txBox="1"/>
          <p:nvPr/>
        </p:nvSpPr>
        <p:spPr>
          <a:xfrm>
            <a:off x="518082" y="1292786"/>
            <a:ext cx="2960948" cy="5186035"/>
          </a:xfrm>
          <a:prstGeom prst="rect">
            <a:avLst/>
          </a:prstGeom>
          <a:noFill/>
        </p:spPr>
        <p:txBody>
          <a:bodyPr wrap="square" rtlCol="0">
            <a:spAutoFit/>
          </a:bodyPr>
          <a:lstStyle/>
          <a:p>
            <a:pPr marL="457200" indent="-457200">
              <a:spcAft>
                <a:spcPts val="1800"/>
              </a:spcAft>
              <a:buFont typeface="Arial" panose="020B0604020202020204" pitchFamily="34" charset="0"/>
              <a:buChar char="•"/>
            </a:pPr>
            <a:r>
              <a:rPr lang="en-US" dirty="0"/>
              <a:t>The Federal Residential Renewable Energy Tax Credit is 26% of qualified expenses for a solar panel or solar energy system installed at your home. </a:t>
            </a:r>
          </a:p>
          <a:p>
            <a:pPr marL="457200" indent="-457200">
              <a:buFont typeface="Arial" panose="020B0604020202020204" pitchFamily="34" charset="0"/>
              <a:buChar char="•"/>
            </a:pPr>
            <a:r>
              <a:rPr lang="en-US" dirty="0"/>
              <a:t>This is ensured through the end of 2020, after which it will begin to decrease incrementally. In 2021, the rebate will be locked at 22%.</a:t>
            </a:r>
          </a:p>
          <a:p>
            <a:endParaRPr lang="en-US" sz="2800" b="1" dirty="0"/>
          </a:p>
          <a:p>
            <a:endParaRPr lang="en-US" dirty="0"/>
          </a:p>
        </p:txBody>
      </p:sp>
      <p:sp>
        <p:nvSpPr>
          <p:cNvPr id="6" name="TextBox 5">
            <a:extLst>
              <a:ext uri="{FF2B5EF4-FFF2-40B4-BE49-F238E27FC236}">
                <a16:creationId xmlns:a16="http://schemas.microsoft.com/office/drawing/2014/main" id="{4F700985-6517-456D-913C-DA271421C890}"/>
              </a:ext>
            </a:extLst>
          </p:cNvPr>
          <p:cNvSpPr txBox="1"/>
          <p:nvPr/>
        </p:nvSpPr>
        <p:spPr>
          <a:xfrm>
            <a:off x="600214" y="769322"/>
            <a:ext cx="6346209" cy="830997"/>
          </a:xfrm>
          <a:prstGeom prst="rect">
            <a:avLst/>
          </a:prstGeom>
          <a:noFill/>
        </p:spPr>
        <p:txBody>
          <a:bodyPr wrap="square" rtlCol="0">
            <a:spAutoFit/>
          </a:bodyPr>
          <a:lstStyle/>
          <a:p>
            <a:r>
              <a:rPr lang="en-US" sz="2400" b="1" dirty="0">
                <a:solidFill>
                  <a:srgbClr val="00B0F0"/>
                </a:solidFill>
              </a:rPr>
              <a:t>Federal Solar Incentives for  Homeowners</a:t>
            </a:r>
          </a:p>
          <a:p>
            <a:endParaRPr lang="en-US" sz="2400" dirty="0"/>
          </a:p>
        </p:txBody>
      </p:sp>
      <p:grpSp>
        <p:nvGrpSpPr>
          <p:cNvPr id="11" name="Group 10">
            <a:extLst>
              <a:ext uri="{FF2B5EF4-FFF2-40B4-BE49-F238E27FC236}">
                <a16:creationId xmlns:a16="http://schemas.microsoft.com/office/drawing/2014/main" id="{A1F205CE-6E62-402E-AEAD-E031273C4536}"/>
              </a:ext>
            </a:extLst>
          </p:cNvPr>
          <p:cNvGrpSpPr/>
          <p:nvPr/>
        </p:nvGrpSpPr>
        <p:grpSpPr>
          <a:xfrm>
            <a:off x="4119613" y="1809550"/>
            <a:ext cx="4572986" cy="3804610"/>
            <a:chOff x="3330362" y="1816052"/>
            <a:chExt cx="5458489" cy="4619757"/>
          </a:xfrm>
        </p:grpSpPr>
        <p:pic>
          <p:nvPicPr>
            <p:cNvPr id="4" name="Picture 3" descr="A screenshot of a cell phone&#10;&#10;Description automatically generated">
              <a:extLst>
                <a:ext uri="{FF2B5EF4-FFF2-40B4-BE49-F238E27FC236}">
                  <a16:creationId xmlns:a16="http://schemas.microsoft.com/office/drawing/2014/main" id="{EF15934C-65D7-4BEA-88EF-C2E7227589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03" t="2382" r="3373" b="2393"/>
            <a:stretch/>
          </p:blipFill>
          <p:spPr>
            <a:xfrm>
              <a:off x="3330362" y="1816052"/>
              <a:ext cx="5458489" cy="4619757"/>
            </a:xfrm>
            <a:prstGeom prst="rect">
              <a:avLst/>
            </a:prstGeom>
            <a:ln w="57150">
              <a:solidFill>
                <a:srgbClr val="FF9300"/>
              </a:solidFill>
            </a:ln>
          </p:spPr>
        </p:pic>
        <p:sp>
          <p:nvSpPr>
            <p:cNvPr id="3" name="Rectangle 2">
              <a:extLst>
                <a:ext uri="{FF2B5EF4-FFF2-40B4-BE49-F238E27FC236}">
                  <a16:creationId xmlns:a16="http://schemas.microsoft.com/office/drawing/2014/main" id="{13B642A8-75E9-4719-8E64-B9F1F6251CDF}"/>
                </a:ext>
              </a:extLst>
            </p:cNvPr>
            <p:cNvSpPr/>
            <p:nvPr/>
          </p:nvSpPr>
          <p:spPr>
            <a:xfrm>
              <a:off x="3413490" y="3063834"/>
              <a:ext cx="5267373" cy="3221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 screenshot of a cell phone&#10;&#10;Description automatically generated">
              <a:extLst>
                <a:ext uri="{FF2B5EF4-FFF2-40B4-BE49-F238E27FC236}">
                  <a16:creationId xmlns:a16="http://schemas.microsoft.com/office/drawing/2014/main" id="{18B8AD3A-BD77-4FAF-BDD0-469B28C5F1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814" t="30390" r="3373" b="2393"/>
            <a:stretch/>
          </p:blipFill>
          <p:spPr>
            <a:xfrm>
              <a:off x="4952010" y="2703811"/>
              <a:ext cx="2446317" cy="3731998"/>
            </a:xfrm>
            <a:prstGeom prst="rect">
              <a:avLst/>
            </a:prstGeom>
            <a:ln w="57150">
              <a:noFill/>
            </a:ln>
          </p:spPr>
        </p:pic>
        <p:sp>
          <p:nvSpPr>
            <p:cNvPr id="10" name="Rectangle 9">
              <a:extLst>
                <a:ext uri="{FF2B5EF4-FFF2-40B4-BE49-F238E27FC236}">
                  <a16:creationId xmlns:a16="http://schemas.microsoft.com/office/drawing/2014/main" id="{844B09F4-C1A1-4BFB-A2AA-6526FD0587EC}"/>
                </a:ext>
              </a:extLst>
            </p:cNvPr>
            <p:cNvSpPr/>
            <p:nvPr/>
          </p:nvSpPr>
          <p:spPr>
            <a:xfrm>
              <a:off x="5082640" y="3289465"/>
              <a:ext cx="831272" cy="2671948"/>
            </a:xfrm>
            <a:prstGeom prst="rect">
              <a:avLst/>
            </a:prstGeom>
            <a:solidFill>
              <a:srgbClr val="00CC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2" descr="Image result for 30 solar tax credit">
            <a:extLst>
              <a:ext uri="{FF2B5EF4-FFF2-40B4-BE49-F238E27FC236}">
                <a16:creationId xmlns:a16="http://schemas.microsoft.com/office/drawing/2014/main" id="{DFF5080D-9017-44E4-8BA7-5DC68865AD2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t="19004" r="61416" b="18390"/>
          <a:stretch/>
        </p:blipFill>
        <p:spPr bwMode="auto">
          <a:xfrm>
            <a:off x="6422369" y="206033"/>
            <a:ext cx="1310185" cy="1516803"/>
          </a:xfrm>
          <a:prstGeom prst="rect">
            <a:avLst/>
          </a:prstGeom>
          <a:extLst>
            <a:ext uri="{909E8E84-426E-40DD-AFC4-6F175D3DCCD1}">
              <a14:hiddenFill xmlns:a14="http://schemas.microsoft.com/office/drawing/2010/main">
                <a:solidFill>
                  <a:srgbClr val="FFFFFF"/>
                </a:solidFill>
              </a14:hiddenFill>
            </a:ext>
          </a:extLst>
        </p:spPr>
      </p:pic>
      <p:pic>
        <p:nvPicPr>
          <p:cNvPr id="15" name="Picture 14" descr="A picture containing table&#10;&#10;Description automatically generated">
            <a:extLst>
              <a:ext uri="{FF2B5EF4-FFF2-40B4-BE49-F238E27FC236}">
                <a16:creationId xmlns:a16="http://schemas.microsoft.com/office/drawing/2014/main" id="{471E6CEA-39C1-4C50-9F8D-A28FD281B4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1843" y="5900743"/>
            <a:ext cx="3357694" cy="764512"/>
          </a:xfrm>
          <a:prstGeom prst="rect">
            <a:avLst/>
          </a:prstGeom>
        </p:spPr>
      </p:pic>
    </p:spTree>
    <p:extLst>
      <p:ext uri="{BB962C8B-B14F-4D97-AF65-F5344CB8AC3E}">
        <p14:creationId xmlns:p14="http://schemas.microsoft.com/office/powerpoint/2010/main" val="2759918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7485" y="276640"/>
            <a:ext cx="8996515" cy="2462213"/>
          </a:xfrm>
          <a:prstGeom prst="rect">
            <a:avLst/>
          </a:prstGeom>
          <a:noFill/>
        </p:spPr>
        <p:txBody>
          <a:bodyPr wrap="square" rtlCol="0">
            <a:spAutoFit/>
          </a:bodyPr>
          <a:lstStyle/>
          <a:p>
            <a:pPr>
              <a:spcAft>
                <a:spcPts val="1200"/>
              </a:spcAft>
            </a:pPr>
            <a:r>
              <a:rPr lang="en-US" sz="3200" b="1" i="1" dirty="0"/>
              <a:t>In the USA, solar power is now cheaper than fossil fuels, </a:t>
            </a:r>
            <a:r>
              <a:rPr lang="en-US" sz="3200" b="1" i="1" dirty="0">
                <a:solidFill>
                  <a:srgbClr val="C00000"/>
                </a:solidFill>
              </a:rPr>
              <a:t>even without subsidies in many states. </a:t>
            </a:r>
          </a:p>
          <a:p>
            <a:endParaRPr lang="en-US" sz="2400" dirty="0"/>
          </a:p>
          <a:p>
            <a:pPr marL="285750" indent="-285750">
              <a:spcAft>
                <a:spcPts val="0"/>
              </a:spcAft>
              <a:buFont typeface="Arial" panose="020B0604020202020204" pitchFamily="34" charset="0"/>
              <a:buChar char="•"/>
            </a:pPr>
            <a:endParaRPr lang="en-US" sz="2400" b="1" dirty="0">
              <a:solidFill>
                <a:srgbClr val="3333FF"/>
              </a:solidFill>
            </a:endParaRPr>
          </a:p>
        </p:txBody>
      </p:sp>
      <p:pic>
        <p:nvPicPr>
          <p:cNvPr id="4" name="Picture 3"/>
          <p:cNvPicPr>
            <a:picLocks noChangeAspect="1"/>
          </p:cNvPicPr>
          <p:nvPr/>
        </p:nvPicPr>
        <p:blipFill rotWithShape="1">
          <a:blip r:embed="rId3"/>
          <a:srcRect l="50088" t="10072" r="26070" b="40323"/>
          <a:stretch/>
        </p:blipFill>
        <p:spPr>
          <a:xfrm>
            <a:off x="4551259" y="1752859"/>
            <a:ext cx="4454012" cy="2843336"/>
          </a:xfrm>
          <a:prstGeom prst="rect">
            <a:avLst/>
          </a:prstGeom>
          <a:effectLst>
            <a:outerShdw blurRad="228600" dist="50800" dir="5400000" algn="ctr" rotWithShape="0">
              <a:schemeClr val="tx1"/>
            </a:outerShdw>
          </a:effectLst>
        </p:spPr>
      </p:pic>
      <p:sp>
        <p:nvSpPr>
          <p:cNvPr id="2" name="TextBox 1"/>
          <p:cNvSpPr txBox="1"/>
          <p:nvPr/>
        </p:nvSpPr>
        <p:spPr>
          <a:xfrm>
            <a:off x="101241" y="2045847"/>
            <a:ext cx="4311289" cy="421653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More than 35 million Americans have made the switch to solar power at a rate cheaper than the grid. </a:t>
            </a:r>
          </a:p>
          <a:p>
            <a:pPr marL="285750" indent="-285750">
              <a:buFont typeface="Arial" panose="020B0604020202020204" pitchFamily="34" charset="0"/>
              <a:buChar char="•"/>
            </a:pPr>
            <a:r>
              <a:rPr lang="en-US" sz="2400" dirty="0"/>
              <a:t>The International Energy Agency recently announced that the world’s capacity to generate electricity from renewable sources has now overtaken coal!</a:t>
            </a:r>
          </a:p>
          <a:p>
            <a:endParaRPr lang="en-US" dirty="0"/>
          </a:p>
        </p:txBody>
      </p:sp>
      <p:pic>
        <p:nvPicPr>
          <p:cNvPr id="3" name="Picture 2" descr="A picture containing table&#10;&#10;Description automatically generated">
            <a:extLst>
              <a:ext uri="{FF2B5EF4-FFF2-40B4-BE49-F238E27FC236}">
                <a16:creationId xmlns:a16="http://schemas.microsoft.com/office/drawing/2014/main" id="{BACEEC47-8D8E-4EF6-A1DC-F355BDE67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159" y="5775399"/>
            <a:ext cx="3654552" cy="832104"/>
          </a:xfrm>
          <a:prstGeom prst="rect">
            <a:avLst/>
          </a:prstGeom>
        </p:spPr>
      </p:pic>
    </p:spTree>
    <p:extLst>
      <p:ext uri="{BB962C8B-B14F-4D97-AF65-F5344CB8AC3E}">
        <p14:creationId xmlns:p14="http://schemas.microsoft.com/office/powerpoint/2010/main" val="1427134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02279C-7E40-4B3E-BE7A-94C064F2F6E6}"/>
              </a:ext>
            </a:extLst>
          </p:cNvPr>
          <p:cNvPicPr>
            <a:picLocks noChangeAspect="1"/>
          </p:cNvPicPr>
          <p:nvPr/>
        </p:nvPicPr>
        <p:blipFill rotWithShape="1">
          <a:blip r:embed="rId3"/>
          <a:srcRect t="13947"/>
          <a:stretch/>
        </p:blipFill>
        <p:spPr>
          <a:xfrm>
            <a:off x="398435" y="0"/>
            <a:ext cx="8156986" cy="10548905"/>
          </a:xfrm>
          <a:prstGeom prst="rect">
            <a:avLst/>
          </a:prstGeom>
        </p:spPr>
      </p:pic>
      <p:sp>
        <p:nvSpPr>
          <p:cNvPr id="5" name="Rectangle 4">
            <a:extLst>
              <a:ext uri="{FF2B5EF4-FFF2-40B4-BE49-F238E27FC236}">
                <a16:creationId xmlns:a16="http://schemas.microsoft.com/office/drawing/2014/main" id="{C9ABCB5E-9330-4A76-A6F6-06A89AA86322}"/>
              </a:ext>
            </a:extLst>
          </p:cNvPr>
          <p:cNvSpPr/>
          <p:nvPr/>
        </p:nvSpPr>
        <p:spPr>
          <a:xfrm>
            <a:off x="1595324" y="2065133"/>
            <a:ext cx="3912097" cy="3046988"/>
          </a:xfrm>
          <a:prstGeom prst="rect">
            <a:avLst/>
          </a:prstGeom>
          <a:noFill/>
        </p:spPr>
        <p:txBody>
          <a:bodyPr wrap="square">
            <a:spAutoFit/>
          </a:bodyPr>
          <a:lstStyle/>
          <a:p>
            <a:pPr algn="ctr"/>
            <a:r>
              <a:rPr lang="en-US" sz="3200" b="1" dirty="0">
                <a:latin typeface="Kristen ITC" panose="03050502040202030202" pitchFamily="66" charset="0"/>
              </a:rPr>
              <a:t>SAVINGS </a:t>
            </a:r>
          </a:p>
          <a:p>
            <a:pPr algn="ctr"/>
            <a:r>
              <a:rPr lang="en-US" sz="3200" b="1" dirty="0">
                <a:latin typeface="Kristen ITC" panose="03050502040202030202" pitchFamily="66" charset="0"/>
              </a:rPr>
              <a:t>&amp; </a:t>
            </a:r>
          </a:p>
          <a:p>
            <a:pPr algn="ctr"/>
            <a:r>
              <a:rPr lang="en-US" sz="3200" b="1" dirty="0">
                <a:latin typeface="Kristen ITC" panose="03050502040202030202" pitchFamily="66" charset="0"/>
              </a:rPr>
              <a:t>EARNINGS:</a:t>
            </a:r>
          </a:p>
          <a:p>
            <a:endParaRPr lang="en-US" sz="3200" dirty="0">
              <a:latin typeface="Kristen ITC" panose="03050502040202030202" pitchFamily="66" charset="0"/>
            </a:endParaRPr>
          </a:p>
          <a:p>
            <a:pPr lvl="1"/>
            <a:r>
              <a:rPr lang="en-US" sz="3200" dirty="0">
                <a:latin typeface="Kristen ITC" panose="03050502040202030202" pitchFamily="66" charset="0"/>
                <a:cs typeface="Arial" pitchFamily="34" charset="0"/>
              </a:rPr>
              <a:t>- Net Metering</a:t>
            </a:r>
          </a:p>
          <a:p>
            <a:pPr lvl="1"/>
            <a:r>
              <a:rPr lang="en-US" sz="3200" dirty="0">
                <a:latin typeface="Kristen ITC" panose="03050502040202030202" pitchFamily="66" charset="0"/>
                <a:cs typeface="Arial" pitchFamily="34" charset="0"/>
              </a:rPr>
              <a:t>- Grants</a:t>
            </a:r>
          </a:p>
        </p:txBody>
      </p:sp>
      <p:pic>
        <p:nvPicPr>
          <p:cNvPr id="4" name="Picture 3">
            <a:extLst>
              <a:ext uri="{FF2B5EF4-FFF2-40B4-BE49-F238E27FC236}">
                <a16:creationId xmlns:a16="http://schemas.microsoft.com/office/drawing/2014/main" id="{C4569358-5C88-49A8-B5CE-813EA1539BF3}"/>
              </a:ext>
            </a:extLst>
          </p:cNvPr>
          <p:cNvPicPr>
            <a:picLocks noChangeAspect="1"/>
          </p:cNvPicPr>
          <p:nvPr/>
        </p:nvPicPr>
        <p:blipFill>
          <a:blip r:embed="rId4"/>
          <a:stretch>
            <a:fillRect/>
          </a:stretch>
        </p:blipFill>
        <p:spPr>
          <a:xfrm>
            <a:off x="228979" y="189750"/>
            <a:ext cx="2732690" cy="621325"/>
          </a:xfrm>
          <a:prstGeom prst="rect">
            <a:avLst/>
          </a:prstGeom>
        </p:spPr>
      </p:pic>
    </p:spTree>
    <p:extLst>
      <p:ext uri="{BB962C8B-B14F-4D97-AF65-F5344CB8AC3E}">
        <p14:creationId xmlns:p14="http://schemas.microsoft.com/office/powerpoint/2010/main" val="279710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66056"/>
            <a:ext cx="9131014" cy="1323439"/>
          </a:xfrm>
          <a:prstGeom prst="rect">
            <a:avLst/>
          </a:prstGeom>
          <a:solidFill>
            <a:schemeClr val="bg1"/>
          </a:solidFill>
        </p:spPr>
        <p:txBody>
          <a:bodyPr wrap="square" rtlCol="0">
            <a:spAutoFit/>
          </a:bodyPr>
          <a:lstStyle/>
          <a:p>
            <a:pPr algn="ctr"/>
            <a:endParaRPr lang="en-US" sz="2800" b="1" dirty="0">
              <a:solidFill>
                <a:srgbClr val="00B0F0"/>
              </a:solidFill>
            </a:endParaRPr>
          </a:p>
          <a:p>
            <a:pPr algn="ctr"/>
            <a:r>
              <a:rPr lang="en-US" sz="2800" b="1" dirty="0">
                <a:solidFill>
                  <a:srgbClr val="00B0F0"/>
                </a:solidFill>
              </a:rPr>
              <a:t>Solar Energy World Supports the Local Economy</a:t>
            </a:r>
          </a:p>
          <a:p>
            <a:endParaRPr lang="en-US" sz="2400" dirty="0"/>
          </a:p>
        </p:txBody>
      </p:sp>
      <p:sp>
        <p:nvSpPr>
          <p:cNvPr id="11" name="TextBox 10"/>
          <p:cNvSpPr txBox="1"/>
          <p:nvPr/>
        </p:nvSpPr>
        <p:spPr>
          <a:xfrm>
            <a:off x="0" y="939322"/>
            <a:ext cx="5429860" cy="3954929"/>
          </a:xfrm>
          <a:prstGeom prst="rect">
            <a:avLst/>
          </a:prstGeom>
          <a:solidFill>
            <a:schemeClr val="bg1"/>
          </a:solidFill>
        </p:spPr>
        <p:txBody>
          <a:bodyPr wrap="square" rtlCol="0">
            <a:spAutoFit/>
          </a:bodyPr>
          <a:lstStyle/>
          <a:p>
            <a:pPr marL="400050">
              <a:spcBef>
                <a:spcPts val="0"/>
              </a:spcBef>
              <a:spcAft>
                <a:spcPts val="600"/>
              </a:spcAft>
            </a:pPr>
            <a:r>
              <a:rPr lang="en-US" sz="2400" b="1" i="1" dirty="0"/>
              <a:t>One of Region’s Fastest Growing, Green Jobs Creator</a:t>
            </a:r>
          </a:p>
          <a:p>
            <a:pPr marL="685800" indent="-285750">
              <a:spcBef>
                <a:spcPts val="0"/>
              </a:spcBef>
              <a:spcAft>
                <a:spcPts val="1200"/>
              </a:spcAft>
              <a:buFont typeface="Arial" panose="020B0604020202020204" pitchFamily="34" charset="0"/>
              <a:buChar char="•"/>
            </a:pPr>
            <a:r>
              <a:rPr lang="en-US" sz="2400" dirty="0"/>
              <a:t>Thousands of solar systems in the Maryland/DC metro area since our founding in 2009. </a:t>
            </a:r>
          </a:p>
          <a:p>
            <a:pPr marL="685800" indent="-285750">
              <a:spcBef>
                <a:spcPts val="0"/>
              </a:spcBef>
              <a:spcAft>
                <a:spcPts val="1200"/>
              </a:spcAft>
              <a:buFont typeface="Arial" panose="020B0604020202020204" pitchFamily="34" charset="0"/>
              <a:buChar char="•"/>
            </a:pPr>
            <a:r>
              <a:rPr lang="en-US" sz="2400" dirty="0"/>
              <a:t>Expanded into PA in 2017</a:t>
            </a:r>
          </a:p>
          <a:p>
            <a:pPr marL="685800" indent="-285750">
              <a:spcBef>
                <a:spcPts val="0"/>
              </a:spcBef>
              <a:spcAft>
                <a:spcPts val="1200"/>
              </a:spcAft>
              <a:buFont typeface="Arial" panose="020B0604020202020204" pitchFamily="34" charset="0"/>
              <a:buChar char="•"/>
            </a:pPr>
            <a:r>
              <a:rPr lang="en-US" sz="2400" dirty="0"/>
              <a:t>Expanded into NJ in 2018</a:t>
            </a:r>
          </a:p>
          <a:p>
            <a:pPr marL="685800" indent="-285750">
              <a:spcBef>
                <a:spcPts val="0"/>
              </a:spcBef>
              <a:spcAft>
                <a:spcPts val="1200"/>
              </a:spcAft>
              <a:buFont typeface="Arial" panose="020B0604020202020204" pitchFamily="34" charset="0"/>
              <a:buChar char="•"/>
            </a:pPr>
            <a:r>
              <a:rPr lang="en-US" sz="2400" dirty="0"/>
              <a:t>Expanded to VA and Florida in 2019</a:t>
            </a:r>
          </a:p>
        </p:txBody>
      </p:sp>
      <p:pic>
        <p:nvPicPr>
          <p:cNvPr id="4" name="Picture 3">
            <a:extLst>
              <a:ext uri="{FF2B5EF4-FFF2-40B4-BE49-F238E27FC236}">
                <a16:creationId xmlns:a16="http://schemas.microsoft.com/office/drawing/2014/main" id="{008C5FB6-F16C-45FB-8E61-D3C5162FB7AA}"/>
              </a:ext>
            </a:extLst>
          </p:cNvPr>
          <p:cNvPicPr>
            <a:picLocks noChangeAspect="1"/>
          </p:cNvPicPr>
          <p:nvPr/>
        </p:nvPicPr>
        <p:blipFill rotWithShape="1">
          <a:blip r:embed="rId3">
            <a:extLst>
              <a:ext uri="{28A0092B-C50C-407E-A947-70E740481C1C}">
                <a14:useLocalDpi xmlns:a14="http://schemas.microsoft.com/office/drawing/2010/main" val="0"/>
              </a:ext>
            </a:extLst>
          </a:blip>
          <a:srcRect l="5870" t="473" r="16397" b="-1"/>
          <a:stretch/>
        </p:blipFill>
        <p:spPr>
          <a:xfrm>
            <a:off x="5342020" y="1129822"/>
            <a:ext cx="3598493" cy="2913952"/>
          </a:xfrm>
          <a:prstGeom prst="rect">
            <a:avLst/>
          </a:prstGeom>
          <a:solidFill>
            <a:schemeClr val="bg1"/>
          </a:solidFill>
        </p:spPr>
      </p:pic>
      <p:sp>
        <p:nvSpPr>
          <p:cNvPr id="2" name="TextBox 1">
            <a:extLst>
              <a:ext uri="{FF2B5EF4-FFF2-40B4-BE49-F238E27FC236}">
                <a16:creationId xmlns:a16="http://schemas.microsoft.com/office/drawing/2014/main" id="{F945D442-433E-4A9A-8A1A-9B1D81F74DF4}"/>
              </a:ext>
            </a:extLst>
          </p:cNvPr>
          <p:cNvSpPr txBox="1"/>
          <p:nvPr/>
        </p:nvSpPr>
        <p:spPr>
          <a:xfrm>
            <a:off x="0" y="4492660"/>
            <a:ext cx="8940514" cy="2000548"/>
          </a:xfrm>
          <a:prstGeom prst="rect">
            <a:avLst/>
          </a:prstGeom>
          <a:noFill/>
        </p:spPr>
        <p:txBody>
          <a:bodyPr wrap="square" rtlCol="0">
            <a:spAutoFit/>
          </a:bodyPr>
          <a:lstStyle/>
          <a:p>
            <a:pPr marL="685800" indent="-285750">
              <a:spcBef>
                <a:spcPts val="0"/>
              </a:spcBef>
              <a:spcAft>
                <a:spcPts val="1200"/>
              </a:spcAft>
              <a:buFont typeface="Arial" panose="020B0604020202020204" pitchFamily="34" charset="0"/>
              <a:buChar char="•"/>
            </a:pPr>
            <a:r>
              <a:rPr lang="en-US" sz="2400" dirty="0"/>
              <a:t>Projected to increase 2019’s installations by 30% in 2020, now averaging 130-140 new installations a month.</a:t>
            </a:r>
          </a:p>
          <a:p>
            <a:pPr marL="685800" indent="-285750">
              <a:spcBef>
                <a:spcPts val="0"/>
              </a:spcBef>
              <a:spcAft>
                <a:spcPts val="0"/>
              </a:spcAft>
              <a:buFont typeface="Arial" panose="020B0604020202020204" pitchFamily="34" charset="0"/>
              <a:buChar char="•"/>
            </a:pPr>
            <a:r>
              <a:rPr lang="en-US" sz="2400" b="1" u="sng" dirty="0"/>
              <a:t>All</a:t>
            </a:r>
            <a:r>
              <a:rPr lang="en-US" sz="2400" b="1" dirty="0"/>
              <a:t> of our installers are full-time employees</a:t>
            </a:r>
            <a:r>
              <a:rPr lang="en-US" sz="2400" b="1" i="1" dirty="0"/>
              <a:t>. (We do not send subcontractors to your home.</a:t>
            </a:r>
            <a:endParaRPr lang="en-US" sz="2400" b="1" dirty="0"/>
          </a:p>
          <a:p>
            <a:endParaRPr lang="en-US" dirty="0"/>
          </a:p>
        </p:txBody>
      </p:sp>
    </p:spTree>
    <p:extLst>
      <p:ext uri="{BB962C8B-B14F-4D97-AF65-F5344CB8AC3E}">
        <p14:creationId xmlns:p14="http://schemas.microsoft.com/office/powerpoint/2010/main" val="702795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bwMode="auto">
          <a:xfrm>
            <a:off x="113498" y="344010"/>
            <a:ext cx="9144000" cy="1143000"/>
          </a:xfrm>
          <a:prstGeom prst="rect">
            <a:avLst/>
          </a:prstGeom>
          <a:noFill/>
          <a:ln>
            <a:miter lim="800000"/>
            <a:headEnd/>
            <a:tailEnd/>
          </a:ln>
        </p:spPr>
        <p:txBody>
          <a:bodyPr/>
          <a:lstStyle/>
          <a:p>
            <a:pPr lvl="1" algn="ctr" eaLnBrk="1" hangingPunct="1"/>
            <a:r>
              <a:rPr lang="en-US" sz="3200" b="1" i="1" dirty="0">
                <a:solidFill>
                  <a:srgbClr val="0000CC"/>
                </a:solidFill>
                <a:latin typeface="Arial" panose="020B0604020202020204" pitchFamily="34" charset="0"/>
                <a:cs typeface="Arial" panose="020B0604020202020204" pitchFamily="34" charset="0"/>
              </a:rPr>
              <a:t>What exactly is net metering?</a:t>
            </a:r>
            <a:br>
              <a:rPr lang="en-US" sz="3200" b="1" i="1" dirty="0">
                <a:solidFill>
                  <a:srgbClr val="0000CC"/>
                </a:solidFill>
                <a:latin typeface="Arial" panose="020B0604020202020204" pitchFamily="34" charset="0"/>
                <a:cs typeface="Arial" panose="020B0604020202020204" pitchFamily="34" charset="0"/>
              </a:rPr>
            </a:br>
            <a:r>
              <a:rPr lang="en-US" sz="2400" b="1" i="1" dirty="0">
                <a:solidFill>
                  <a:srgbClr val="00CC00"/>
                </a:solidFill>
                <a:latin typeface="Arial" panose="020B0604020202020204" pitchFamily="34" charset="0"/>
                <a:cs typeface="Arial" panose="020B0604020202020204" pitchFamily="34" charset="0"/>
              </a:rPr>
              <a:t>YOU GET MONEY BACK FROM YOUR UTILITY COMPANY!</a:t>
            </a:r>
          </a:p>
        </p:txBody>
      </p:sp>
      <p:sp>
        <p:nvSpPr>
          <p:cNvPr id="31747" name="Content Placeholder 3"/>
          <p:cNvSpPr>
            <a:spLocks noGrp="1"/>
          </p:cNvSpPr>
          <p:nvPr>
            <p:ph sz="half" idx="4294967295"/>
          </p:nvPr>
        </p:nvSpPr>
        <p:spPr>
          <a:xfrm>
            <a:off x="404662" y="1487010"/>
            <a:ext cx="8823960" cy="5867400"/>
          </a:xfrm>
        </p:spPr>
        <p:txBody>
          <a:bodyPr/>
          <a:lstStyle/>
          <a:p>
            <a:pPr eaLnBrk="1" hangingPunct="1">
              <a:spcBef>
                <a:spcPct val="0"/>
              </a:spcBef>
              <a:buFont typeface="Arial" pitchFamily="34" charset="0"/>
              <a:buNone/>
            </a:pPr>
            <a:r>
              <a:rPr lang="en-US" sz="1500" dirty="0"/>
              <a:t>	</a:t>
            </a:r>
            <a:r>
              <a:rPr lang="en-US" sz="2800" dirty="0">
                <a:latin typeface="Arial" panose="020B0604020202020204" pitchFamily="34" charset="0"/>
                <a:cs typeface="Arial" panose="020B0604020202020204" pitchFamily="34" charset="0"/>
              </a:rPr>
              <a:t>Net metering reflects the difference between electricity used from the grid less the electricity produced by your Solar PV System. </a:t>
            </a:r>
          </a:p>
          <a:p>
            <a:pPr eaLnBrk="1" hangingPunct="1">
              <a:spcBef>
                <a:spcPct val="0"/>
              </a:spcBef>
              <a:buFont typeface="Arial" pitchFamily="34" charset="0"/>
              <a:buNone/>
            </a:pPr>
            <a:endParaRPr lang="en-US" sz="2800" dirty="0">
              <a:latin typeface="Arial" panose="020B0604020202020204" pitchFamily="34" charset="0"/>
              <a:cs typeface="Arial" panose="020B0604020202020204" pitchFamily="34" charset="0"/>
            </a:endParaRPr>
          </a:p>
          <a:p>
            <a:pPr eaLnBrk="1" hangingPunct="1">
              <a:spcBef>
                <a:spcPts val="0"/>
              </a:spcBef>
              <a:spcAft>
                <a:spcPts val="0"/>
              </a:spcAft>
              <a:buNone/>
            </a:pPr>
            <a:r>
              <a:rPr lang="en-US" sz="2400" b="1" i="1" dirty="0">
                <a:solidFill>
                  <a:srgbClr val="0000CC"/>
                </a:solidFill>
                <a:latin typeface="Arial" panose="020B0604020202020204" pitchFamily="34" charset="0"/>
                <a:cs typeface="Arial" panose="020B0604020202020204" pitchFamily="34" charset="0"/>
              </a:rPr>
              <a:t>“I really enjoy watching the meter spin backwards!”</a:t>
            </a:r>
            <a:r>
              <a:rPr lang="en-US" sz="2400" dirty="0">
                <a:solidFill>
                  <a:srgbClr val="0000CC"/>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 Rich Lechner, SEW customer</a:t>
            </a:r>
          </a:p>
          <a:p>
            <a:pPr eaLnBrk="1" hangingPunct="1">
              <a:spcBef>
                <a:spcPts val="0"/>
              </a:spcBef>
              <a:spcAft>
                <a:spcPts val="0"/>
              </a:spcAft>
              <a:buNone/>
            </a:pPr>
            <a:endParaRPr lang="en-US" sz="2000" b="1" dirty="0">
              <a:latin typeface="Arial" panose="020B0604020202020204" pitchFamily="34" charset="0"/>
              <a:cs typeface="Arial" panose="020B0604020202020204" pitchFamily="34" charset="0"/>
            </a:endParaRPr>
          </a:p>
          <a:p>
            <a:pPr marL="0" indent="0">
              <a:spcBef>
                <a:spcPts val="0"/>
              </a:spcBef>
              <a:spcAft>
                <a:spcPts val="0"/>
              </a:spcAft>
              <a:buNone/>
            </a:pPr>
            <a:r>
              <a:rPr lang="en-US" sz="2400" b="1" i="1" dirty="0">
                <a:solidFill>
                  <a:srgbClr val="0000CC"/>
                </a:solidFill>
                <a:latin typeface="Arial" panose="020B0604020202020204" pitchFamily="34" charset="0"/>
                <a:cs typeface="Arial" panose="020B0604020202020204" pitchFamily="34" charset="0"/>
              </a:rPr>
              <a:t>“I haven’t paid anything for electricity since mid-March through October!”  </a:t>
            </a:r>
            <a:r>
              <a:rPr lang="en-US" sz="2000" b="1" dirty="0">
                <a:latin typeface="Arial" panose="020B0604020202020204" pitchFamily="34" charset="0"/>
                <a:cs typeface="Arial" panose="020B0604020202020204" pitchFamily="34" charset="0"/>
              </a:rPr>
              <a:t>- Jim Mattingly, SEW Customer</a:t>
            </a:r>
          </a:p>
          <a:p>
            <a:pPr marL="0" indent="0">
              <a:spcBef>
                <a:spcPts val="0"/>
              </a:spcBef>
              <a:spcAft>
                <a:spcPts val="0"/>
              </a:spcAft>
              <a:buNone/>
            </a:pPr>
            <a:endParaRPr lang="en-US" sz="2000" b="1" dirty="0">
              <a:latin typeface="Arial" panose="020B0604020202020204" pitchFamily="34" charset="0"/>
              <a:cs typeface="Arial" panose="020B0604020202020204" pitchFamily="34" charset="0"/>
            </a:endParaRPr>
          </a:p>
          <a:p>
            <a:pPr marL="0" indent="0">
              <a:spcBef>
                <a:spcPts val="0"/>
              </a:spcBef>
              <a:spcAft>
                <a:spcPts val="0"/>
              </a:spcAft>
              <a:buNone/>
            </a:pPr>
            <a:r>
              <a:rPr lang="en-US" sz="2400" b="1" i="1" dirty="0">
                <a:solidFill>
                  <a:srgbClr val="0000CC"/>
                </a:solidFill>
                <a:latin typeface="Arial" panose="020B0604020202020204" pitchFamily="34" charset="0"/>
                <a:cs typeface="Arial" panose="020B0604020202020204" pitchFamily="34" charset="0"/>
              </a:rPr>
              <a:t>“My hubby saw the meter go backwards for the first time and got all excited. We love our solar system!” </a:t>
            </a:r>
            <a:r>
              <a:rPr lang="en-US" sz="2000" b="1" dirty="0">
                <a:solidFill>
                  <a:srgbClr val="0000CC"/>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Candice Stankus, SEW Customer</a:t>
            </a:r>
          </a:p>
          <a:p>
            <a:pPr lvl="1" algn="ctr" eaLnBrk="1" hangingPunct="1">
              <a:spcBef>
                <a:spcPts val="0"/>
              </a:spcBef>
              <a:spcAft>
                <a:spcPts val="0"/>
              </a:spcAft>
              <a:buFont typeface="Arial" pitchFamily="34" charset="0"/>
              <a:buNone/>
            </a:pPr>
            <a:endParaRPr lang="en-US" sz="1800" dirty="0"/>
          </a:p>
        </p:txBody>
      </p:sp>
      <p:pic>
        <p:nvPicPr>
          <p:cNvPr id="2" name="Picture 1" descr="A picture containing table&#10;&#10;Description automatically generated">
            <a:extLst>
              <a:ext uri="{FF2B5EF4-FFF2-40B4-BE49-F238E27FC236}">
                <a16:creationId xmlns:a16="http://schemas.microsoft.com/office/drawing/2014/main" id="{EA8020B5-30C1-43CB-81E1-2E6ABD4A5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467" y="5929403"/>
            <a:ext cx="3654552" cy="832104"/>
          </a:xfrm>
          <a:prstGeom prst="rect">
            <a:avLst/>
          </a:prstGeom>
        </p:spPr>
      </p:pic>
    </p:spTree>
    <p:extLst>
      <p:ext uri="{BB962C8B-B14F-4D97-AF65-F5344CB8AC3E}">
        <p14:creationId xmlns:p14="http://schemas.microsoft.com/office/powerpoint/2010/main" val="2132465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434" t="10447" r="27123" b="20242"/>
          <a:stretch/>
        </p:blipFill>
        <p:spPr>
          <a:xfrm>
            <a:off x="4651351" y="2162805"/>
            <a:ext cx="4247535" cy="4645741"/>
          </a:xfrm>
          <a:prstGeom prst="rect">
            <a:avLst/>
          </a:prstGeom>
          <a:ln>
            <a:solidFill>
              <a:schemeClr val="tx1"/>
            </a:solidFill>
          </a:ln>
        </p:spPr>
      </p:pic>
      <p:pic>
        <p:nvPicPr>
          <p:cNvPr id="1026" name="Picture 2" descr="http://d1br1tgdyiu3tm.cloudfront.net/static/img/press/fc-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6967" y="2227005"/>
            <a:ext cx="1270052" cy="127005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84728" y="1772029"/>
            <a:ext cx="3923860" cy="5085971"/>
            <a:chOff x="5115723" y="1445342"/>
            <a:chExt cx="3923860" cy="5085971"/>
          </a:xfrm>
        </p:grpSpPr>
        <p:pic>
          <p:nvPicPr>
            <p:cNvPr id="1028" name="Picture 4" descr="http://www.naed.org/images/naed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433" y="1836118"/>
              <a:ext cx="3124303" cy="6356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191433" y="2501249"/>
              <a:ext cx="3848150" cy="1077218"/>
            </a:xfrm>
            <a:prstGeom prst="rect">
              <a:avLst/>
            </a:prstGeom>
          </p:spPr>
          <p:txBody>
            <a:bodyPr wrap="square">
              <a:spAutoFit/>
            </a:bodyPr>
            <a:lstStyle/>
            <a:p>
              <a:r>
                <a:rPr lang="en-US" dirty="0">
                  <a:solidFill>
                    <a:srgbClr val="222222"/>
                  </a:solidFill>
                  <a:latin typeface="arial" panose="020B0604020202020204" pitchFamily="34" charset="0"/>
                </a:rPr>
                <a:t>Solar Better Investment than Stocks, Study Finds</a:t>
              </a:r>
            </a:p>
            <a:p>
              <a:endParaRPr lang="en-US" sz="2800" b="0" i="0" dirty="0">
                <a:solidFill>
                  <a:srgbClr val="222222"/>
                </a:solidFill>
                <a:effectLst/>
                <a:latin typeface="arial" panose="020B0604020202020204" pitchFamily="34" charset="0"/>
              </a:endParaRPr>
            </a:p>
          </p:txBody>
        </p:sp>
        <p:pic>
          <p:nvPicPr>
            <p:cNvPr id="6" name="Picture 5"/>
            <p:cNvPicPr>
              <a:picLocks noChangeAspect="1"/>
            </p:cNvPicPr>
            <p:nvPr/>
          </p:nvPicPr>
          <p:blipFill rotWithShape="1">
            <a:blip r:embed="rId6"/>
            <a:srcRect l="53519" t="20681" r="25630" b="21111"/>
            <a:stretch/>
          </p:blipFill>
          <p:spPr>
            <a:xfrm>
              <a:off x="5115723" y="3170370"/>
              <a:ext cx="3923859" cy="3360943"/>
            </a:xfrm>
            <a:prstGeom prst="rect">
              <a:avLst/>
            </a:prstGeom>
          </p:spPr>
        </p:pic>
        <p:sp>
          <p:nvSpPr>
            <p:cNvPr id="7" name="Rectangle 6"/>
            <p:cNvSpPr/>
            <p:nvPr/>
          </p:nvSpPr>
          <p:spPr>
            <a:xfrm>
              <a:off x="5115723" y="1445342"/>
              <a:ext cx="3923859" cy="508597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0" y="859355"/>
            <a:ext cx="9144000" cy="769441"/>
          </a:xfrm>
          <a:prstGeom prst="rect">
            <a:avLst/>
          </a:prstGeom>
          <a:solidFill>
            <a:schemeClr val="bg1"/>
          </a:solidFill>
        </p:spPr>
        <p:txBody>
          <a:bodyPr wrap="square" rtlCol="0">
            <a:spAutoFit/>
          </a:bodyPr>
          <a:lstStyle/>
          <a:p>
            <a:pPr algn="ctr"/>
            <a:r>
              <a:rPr lang="en-US" sz="4400" dirty="0"/>
              <a:t>Solar is a Smart Investment</a:t>
            </a:r>
          </a:p>
        </p:txBody>
      </p:sp>
      <p:pic>
        <p:nvPicPr>
          <p:cNvPr id="2" name="Picture 1" descr="A picture containing table&#10;&#10;Description automatically generated">
            <a:extLst>
              <a:ext uri="{FF2B5EF4-FFF2-40B4-BE49-F238E27FC236}">
                <a16:creationId xmlns:a16="http://schemas.microsoft.com/office/drawing/2014/main" id="{5E231622-94F5-4FDC-B6C2-F3330D3676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1207" y="173496"/>
            <a:ext cx="3165187" cy="720681"/>
          </a:xfrm>
          <a:prstGeom prst="rect">
            <a:avLst/>
          </a:prstGeom>
        </p:spPr>
      </p:pic>
    </p:spTree>
    <p:extLst>
      <p:ext uri="{BB962C8B-B14F-4D97-AF65-F5344CB8AC3E}">
        <p14:creationId xmlns:p14="http://schemas.microsoft.com/office/powerpoint/2010/main" val="3896699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p:nvPr>
        </p:nvSpPr>
        <p:spPr>
          <a:xfrm>
            <a:off x="130233" y="1657234"/>
            <a:ext cx="8930640" cy="1133853"/>
          </a:xfrm>
        </p:spPr>
        <p:txBody>
          <a:bodyPr/>
          <a:lstStyle/>
          <a:p>
            <a:pPr algn="ctr">
              <a:buNone/>
            </a:pPr>
            <a:r>
              <a:rPr lang="en-US" b="1" dirty="0"/>
              <a:t>Think Solar is Too Expensive?</a:t>
            </a:r>
            <a:r>
              <a:rPr lang="en-US" sz="4000" b="1" dirty="0"/>
              <a:t> </a:t>
            </a:r>
          </a:p>
          <a:p>
            <a:pPr algn="ctr">
              <a:spcBef>
                <a:spcPts val="0"/>
              </a:spcBef>
              <a:buNone/>
            </a:pPr>
            <a:r>
              <a:rPr lang="en-US" sz="2400" b="1" i="1" dirty="0">
                <a:solidFill>
                  <a:srgbClr val="FF0000"/>
                </a:solidFill>
                <a:latin typeface="Arial Black" panose="020B0A04020102020204" pitchFamily="34" charset="0"/>
              </a:rPr>
              <a:t>IT’S A LOT MORE EXPENSIVE TO DO NOTHING!</a:t>
            </a:r>
            <a:endParaRPr lang="en-US" sz="1600" b="1" dirty="0"/>
          </a:p>
        </p:txBody>
      </p:sp>
      <p:sp>
        <p:nvSpPr>
          <p:cNvPr id="2" name="TextBox 1"/>
          <p:cNvSpPr txBox="1"/>
          <p:nvPr/>
        </p:nvSpPr>
        <p:spPr>
          <a:xfrm>
            <a:off x="524203" y="2994422"/>
            <a:ext cx="8134022" cy="3554819"/>
          </a:xfrm>
          <a:prstGeom prst="rect">
            <a:avLst/>
          </a:prstGeom>
          <a:noFill/>
        </p:spPr>
        <p:txBody>
          <a:bodyPr wrap="square" rtlCol="0">
            <a:spAutoFit/>
          </a:bodyPr>
          <a:lstStyle/>
          <a:p>
            <a:pPr>
              <a:spcBef>
                <a:spcPts val="0"/>
              </a:spcBef>
              <a:spcAft>
                <a:spcPts val="600"/>
              </a:spcAft>
              <a:buNone/>
            </a:pPr>
            <a:r>
              <a:rPr lang="en-US" sz="2400" b="1" dirty="0"/>
              <a:t>EXAMPLE: If you spend $200 a month on your electricity with a yearly increase of 4.5%*:</a:t>
            </a:r>
          </a:p>
          <a:p>
            <a:pPr>
              <a:spcBef>
                <a:spcPts val="0"/>
              </a:spcBef>
              <a:spcAft>
                <a:spcPts val="1200"/>
              </a:spcAft>
            </a:pPr>
            <a:r>
              <a:rPr lang="en-US" sz="2400" dirty="0"/>
              <a:t>In 10 years </a:t>
            </a:r>
            <a:r>
              <a:rPr lang="en-US" sz="2400" b="1" dirty="0"/>
              <a:t>you will have sent $35,667 to your utility </a:t>
            </a:r>
            <a:r>
              <a:rPr lang="en-US" sz="2400" dirty="0"/>
              <a:t>company with </a:t>
            </a:r>
            <a:r>
              <a:rPr lang="en-US" sz="2400" b="1" i="1" u="sng" dirty="0"/>
              <a:t>no return </a:t>
            </a:r>
            <a:r>
              <a:rPr lang="en-US" sz="2400" dirty="0"/>
              <a:t>on your dollars. A solar system would have paid for itself in less than 10 years. </a:t>
            </a:r>
          </a:p>
          <a:p>
            <a:pPr>
              <a:spcBef>
                <a:spcPts val="0"/>
              </a:spcBef>
              <a:spcAft>
                <a:spcPts val="1200"/>
              </a:spcAft>
            </a:pPr>
            <a:r>
              <a:rPr lang="en-US" sz="2400" dirty="0"/>
              <a:t>By going solar, you’re taking this same money and investing in your home instead of in the utility company!</a:t>
            </a:r>
            <a:endParaRPr lang="en-US" sz="2400" b="1" i="1" dirty="0"/>
          </a:p>
          <a:p>
            <a:pPr>
              <a:spcBef>
                <a:spcPts val="0"/>
              </a:spcBef>
              <a:buNone/>
            </a:pPr>
            <a:r>
              <a:rPr lang="en-US" sz="1200" i="1" dirty="0"/>
              <a:t>* </a:t>
            </a:r>
            <a:r>
              <a:rPr lang="en-US" sz="1400" b="1" i="1" dirty="0"/>
              <a:t>National Avg. PUC data</a:t>
            </a:r>
            <a:endParaRPr lang="en-US" sz="1400" b="1" dirty="0"/>
          </a:p>
          <a:p>
            <a:endParaRPr lang="en-US" dirty="0"/>
          </a:p>
        </p:txBody>
      </p:sp>
      <p:pic>
        <p:nvPicPr>
          <p:cNvPr id="3" name="Picture 2" descr="A picture containing table&#10;&#10;Description automatically generated">
            <a:extLst>
              <a:ext uri="{FF2B5EF4-FFF2-40B4-BE49-F238E27FC236}">
                <a16:creationId xmlns:a16="http://schemas.microsoft.com/office/drawing/2014/main" id="{BEDEB717-9DFE-4E29-905E-FC929219B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595" y="221621"/>
            <a:ext cx="3654552" cy="832104"/>
          </a:xfrm>
          <a:prstGeom prst="rect">
            <a:avLst/>
          </a:prstGeom>
        </p:spPr>
      </p:pic>
    </p:spTree>
    <p:extLst>
      <p:ext uri="{BB962C8B-B14F-4D97-AF65-F5344CB8AC3E}">
        <p14:creationId xmlns:p14="http://schemas.microsoft.com/office/powerpoint/2010/main" val="1156174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02279C-7E40-4B3E-BE7A-94C064F2F6E6}"/>
              </a:ext>
            </a:extLst>
          </p:cNvPr>
          <p:cNvPicPr>
            <a:picLocks noChangeAspect="1"/>
          </p:cNvPicPr>
          <p:nvPr/>
        </p:nvPicPr>
        <p:blipFill rotWithShape="1">
          <a:blip r:embed="rId3"/>
          <a:srcRect t="13947"/>
          <a:stretch/>
        </p:blipFill>
        <p:spPr>
          <a:xfrm flipH="1">
            <a:off x="598125" y="0"/>
            <a:ext cx="8156986" cy="10548905"/>
          </a:xfrm>
          <a:prstGeom prst="rect">
            <a:avLst/>
          </a:prstGeom>
        </p:spPr>
      </p:pic>
      <p:sp>
        <p:nvSpPr>
          <p:cNvPr id="5" name="Rectangle 4">
            <a:extLst>
              <a:ext uri="{FF2B5EF4-FFF2-40B4-BE49-F238E27FC236}">
                <a16:creationId xmlns:a16="http://schemas.microsoft.com/office/drawing/2014/main" id="{C9ABCB5E-9330-4A76-A6F6-06A89AA86322}"/>
              </a:ext>
            </a:extLst>
          </p:cNvPr>
          <p:cNvSpPr/>
          <p:nvPr/>
        </p:nvSpPr>
        <p:spPr>
          <a:xfrm>
            <a:off x="3577590" y="2318192"/>
            <a:ext cx="3811176" cy="2308324"/>
          </a:xfrm>
          <a:prstGeom prst="rect">
            <a:avLst/>
          </a:prstGeom>
          <a:noFill/>
        </p:spPr>
        <p:txBody>
          <a:bodyPr wrap="square">
            <a:spAutoFit/>
          </a:bodyPr>
          <a:lstStyle/>
          <a:p>
            <a:pPr algn="ctr"/>
            <a:r>
              <a:rPr lang="en-US" sz="4800" dirty="0">
                <a:latin typeface="Kristen ITC" panose="03050502040202030202" pitchFamily="66" charset="0"/>
              </a:rPr>
              <a:t>How do Solar PPAs Work?</a:t>
            </a:r>
            <a:endParaRPr lang="en-US" sz="4800" dirty="0">
              <a:latin typeface="Kristen ITC" panose="03050502040202030202" pitchFamily="66" charset="0"/>
              <a:cs typeface="Arial" pitchFamily="34" charset="0"/>
            </a:endParaRPr>
          </a:p>
        </p:txBody>
      </p:sp>
      <p:pic>
        <p:nvPicPr>
          <p:cNvPr id="4" name="Picture 3">
            <a:extLst>
              <a:ext uri="{FF2B5EF4-FFF2-40B4-BE49-F238E27FC236}">
                <a16:creationId xmlns:a16="http://schemas.microsoft.com/office/drawing/2014/main" id="{005DCC44-9F39-4B25-89BB-73D97BB3DF73}"/>
              </a:ext>
            </a:extLst>
          </p:cNvPr>
          <p:cNvPicPr>
            <a:picLocks noChangeAspect="1"/>
          </p:cNvPicPr>
          <p:nvPr/>
        </p:nvPicPr>
        <p:blipFill>
          <a:blip r:embed="rId4"/>
          <a:stretch>
            <a:fillRect/>
          </a:stretch>
        </p:blipFill>
        <p:spPr>
          <a:xfrm>
            <a:off x="5906813" y="138216"/>
            <a:ext cx="2959345" cy="672859"/>
          </a:xfrm>
          <a:prstGeom prst="rect">
            <a:avLst/>
          </a:prstGeom>
        </p:spPr>
      </p:pic>
    </p:spTree>
    <p:extLst>
      <p:ext uri="{BB962C8B-B14F-4D97-AF65-F5344CB8AC3E}">
        <p14:creationId xmlns:p14="http://schemas.microsoft.com/office/powerpoint/2010/main" val="656981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499" y="2663932"/>
            <a:ext cx="8229600" cy="576263"/>
          </a:xfrm>
        </p:spPr>
        <p:txBody>
          <a:bodyPr>
            <a:normAutofit fontScale="90000"/>
          </a:bodyPr>
          <a:lstStyle/>
          <a:p>
            <a:pPr marL="514350" indent="-514350"/>
            <a:r>
              <a:rPr lang="en-US" dirty="0">
                <a:latin typeface="Arial" panose="020B0604020202020204" pitchFamily="34" charset="0"/>
                <a:cs typeface="Arial" pitchFamily="34" charset="0"/>
              </a:rPr>
              <a:t>Is a PPA the best solution for you?</a:t>
            </a:r>
            <a:br>
              <a:rPr lang="en-US" dirty="0">
                <a:latin typeface="Arial" pitchFamily="34" charset="0"/>
                <a:cs typeface="Arial" pitchFamily="34" charset="0"/>
              </a:rPr>
            </a:br>
            <a:br>
              <a:rPr lang="en-US" b="1" dirty="0">
                <a:latin typeface="Arial" pitchFamily="34" charset="0"/>
                <a:cs typeface="Arial" pitchFamily="34" charset="0"/>
              </a:rPr>
            </a:br>
            <a:endParaRPr lang="en-US" dirty="0">
              <a:latin typeface="Arial" pitchFamily="34" charset="0"/>
              <a:cs typeface="Arial" pitchFamily="34" charset="0"/>
            </a:endParaRPr>
          </a:p>
        </p:txBody>
      </p:sp>
      <p:sp>
        <p:nvSpPr>
          <p:cNvPr id="8" name="Rectangle 7"/>
          <p:cNvSpPr/>
          <p:nvPr/>
        </p:nvSpPr>
        <p:spPr>
          <a:xfrm>
            <a:off x="261251" y="2830285"/>
            <a:ext cx="391885" cy="107405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86627" y="345059"/>
            <a:ext cx="9144000" cy="1323439"/>
          </a:xfrm>
          <a:prstGeom prst="rect">
            <a:avLst/>
          </a:prstGeom>
          <a:noFill/>
        </p:spPr>
        <p:txBody>
          <a:bodyPr wrap="square" rtlCol="0">
            <a:spAutoFit/>
          </a:bodyPr>
          <a:lstStyle/>
          <a:p>
            <a:pPr algn="ctr"/>
            <a:r>
              <a:rPr lang="en-US" sz="4000" b="1" dirty="0">
                <a:solidFill>
                  <a:srgbClr val="00B0F0"/>
                </a:solidFill>
                <a:latin typeface="Arial" panose="020B0604020202020204" pitchFamily="34" charset="0"/>
                <a:cs typeface="Arial" panose="020B0604020202020204" pitchFamily="34" charset="0"/>
              </a:rPr>
              <a:t>WHAT IS A SOLAR PPA? </a:t>
            </a:r>
          </a:p>
          <a:p>
            <a:pPr algn="ctr"/>
            <a:r>
              <a:rPr lang="en-US" sz="4000" b="1" dirty="0">
                <a:solidFill>
                  <a:srgbClr val="00B0F0"/>
                </a:solidFill>
                <a:latin typeface="Arial" panose="020B0604020202020204" pitchFamily="34" charset="0"/>
                <a:cs typeface="Arial" panose="020B0604020202020204" pitchFamily="34" charset="0"/>
              </a:rPr>
              <a:t>(Power Purchase Agreement)</a:t>
            </a:r>
          </a:p>
        </p:txBody>
      </p:sp>
      <p:sp>
        <p:nvSpPr>
          <p:cNvPr id="10" name="TextBox 9"/>
          <p:cNvSpPr txBox="1"/>
          <p:nvPr/>
        </p:nvSpPr>
        <p:spPr>
          <a:xfrm>
            <a:off x="261251" y="3240195"/>
            <a:ext cx="8732848" cy="1723549"/>
          </a:xfrm>
          <a:prstGeom prst="rect">
            <a:avLst/>
          </a:prstGeom>
          <a:noFill/>
        </p:spPr>
        <p:txBody>
          <a:bodyPr wrap="square" rtlCol="0">
            <a:spAutoFit/>
          </a:bodyPr>
          <a:lstStyle/>
          <a:p>
            <a:pPr marL="514350" indent="-514350">
              <a:spcAft>
                <a:spcPts val="1200"/>
              </a:spcAft>
              <a:buFont typeface="+mj-lt"/>
              <a:buAutoNum type="arabicPeriod"/>
            </a:pPr>
            <a:r>
              <a:rPr lang="en-US" sz="3200" dirty="0">
                <a:latin typeface="Arial" pitchFamily="34" charset="0"/>
                <a:cs typeface="Arial" pitchFamily="34" charset="0"/>
              </a:rPr>
              <a:t>What are your short-term and long-term investment goals?</a:t>
            </a:r>
          </a:p>
          <a:p>
            <a:pPr marL="514350" indent="-514350">
              <a:spcAft>
                <a:spcPts val="1200"/>
              </a:spcAft>
              <a:buFont typeface="+mj-lt"/>
              <a:buAutoNum type="arabicPeriod"/>
            </a:pPr>
            <a:r>
              <a:rPr lang="en-US" sz="3200" dirty="0">
                <a:latin typeface="Arial" pitchFamily="34" charset="0"/>
                <a:cs typeface="Arial" pitchFamily="34" charset="0"/>
              </a:rPr>
              <a:t>Do you have access to cheap capital?</a:t>
            </a:r>
          </a:p>
        </p:txBody>
      </p:sp>
      <p:pic>
        <p:nvPicPr>
          <p:cNvPr id="3" name="Picture 2">
            <a:extLst>
              <a:ext uri="{FF2B5EF4-FFF2-40B4-BE49-F238E27FC236}">
                <a16:creationId xmlns:a16="http://schemas.microsoft.com/office/drawing/2014/main" id="{5DEBE790-C979-481C-8921-92A6C8643EB9}"/>
              </a:ext>
            </a:extLst>
          </p:cNvPr>
          <p:cNvPicPr>
            <a:picLocks noChangeAspect="1"/>
          </p:cNvPicPr>
          <p:nvPr/>
        </p:nvPicPr>
        <p:blipFill>
          <a:blip r:embed="rId3"/>
          <a:stretch>
            <a:fillRect/>
          </a:stretch>
        </p:blipFill>
        <p:spPr>
          <a:xfrm>
            <a:off x="2740101" y="5794409"/>
            <a:ext cx="3651906" cy="830325"/>
          </a:xfrm>
          <a:prstGeom prst="rect">
            <a:avLst/>
          </a:prstGeom>
        </p:spPr>
      </p:pic>
    </p:spTree>
    <p:extLst>
      <p:ext uri="{BB962C8B-B14F-4D97-AF65-F5344CB8AC3E}">
        <p14:creationId xmlns:p14="http://schemas.microsoft.com/office/powerpoint/2010/main" val="1345904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09490" y="3497939"/>
            <a:ext cx="290286" cy="2467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0" y="14597"/>
            <a:ext cx="9144000" cy="1323439"/>
          </a:xfrm>
          <a:prstGeom prst="rect">
            <a:avLst/>
          </a:prstGeom>
          <a:solidFill>
            <a:schemeClr val="bg1"/>
          </a:solidFill>
        </p:spPr>
        <p:txBody>
          <a:bodyPr wrap="square" rtlCol="0">
            <a:spAutoFit/>
          </a:bodyPr>
          <a:lstStyle/>
          <a:p>
            <a:pPr algn="ctr"/>
            <a:r>
              <a:rPr lang="en-US" sz="4400" b="1" dirty="0">
                <a:solidFill>
                  <a:srgbClr val="00B0F0"/>
                </a:solidFill>
              </a:rPr>
              <a:t>$0 Down PPA</a:t>
            </a:r>
          </a:p>
          <a:p>
            <a:pPr algn="ctr"/>
            <a:endParaRPr lang="en-US" sz="3600" b="1" dirty="0">
              <a:solidFill>
                <a:srgbClr val="00B0F0"/>
              </a:solidFill>
            </a:endParaRPr>
          </a:p>
        </p:txBody>
      </p:sp>
      <p:sp>
        <p:nvSpPr>
          <p:cNvPr id="5" name="TextBox 4">
            <a:extLst>
              <a:ext uri="{FF2B5EF4-FFF2-40B4-BE49-F238E27FC236}">
                <a16:creationId xmlns:a16="http://schemas.microsoft.com/office/drawing/2014/main" id="{A0FB0E10-6A5D-4D2C-9592-527114E11539}"/>
              </a:ext>
            </a:extLst>
          </p:cNvPr>
          <p:cNvSpPr txBox="1"/>
          <p:nvPr/>
        </p:nvSpPr>
        <p:spPr>
          <a:xfrm>
            <a:off x="181259" y="866970"/>
            <a:ext cx="8824531" cy="5755422"/>
          </a:xfrm>
          <a:prstGeom prst="rect">
            <a:avLst/>
          </a:prstGeom>
          <a:solidFill>
            <a:schemeClr val="bg1"/>
          </a:solidFill>
        </p:spPr>
        <p:txBody>
          <a:bodyPr wrap="square" rtlCol="0">
            <a:spAutoFit/>
          </a:bodyPr>
          <a:lstStyle/>
          <a:p>
            <a:pPr marL="342900" indent="-342900">
              <a:spcAft>
                <a:spcPts val="1200"/>
              </a:spcAft>
              <a:buFont typeface="Arial" panose="020B0604020202020204" pitchFamily="34" charset="0"/>
              <a:buChar char="•"/>
            </a:pPr>
            <a:r>
              <a:rPr lang="en-US" sz="2800" dirty="0">
                <a:latin typeface="Arial" pitchFamily="34" charset="0"/>
                <a:cs typeface="Arial" pitchFamily="34" charset="0"/>
              </a:rPr>
              <a:t>No Upfront Costs</a:t>
            </a:r>
          </a:p>
          <a:p>
            <a:pPr marL="342900" indent="-342900">
              <a:spcAft>
                <a:spcPts val="1200"/>
              </a:spcAft>
              <a:buFont typeface="Arial" panose="020B0604020202020204" pitchFamily="34" charset="0"/>
              <a:buChar char="•"/>
            </a:pPr>
            <a:r>
              <a:rPr lang="en-US" sz="2800" dirty="0">
                <a:latin typeface="Arial" pitchFamily="34" charset="0"/>
                <a:cs typeface="Arial" pitchFamily="34" charset="0"/>
              </a:rPr>
              <a:t>Can choose fixed monthly electricity payments for a lower cost of electricity</a:t>
            </a:r>
            <a:endParaRPr lang="en-US" sz="2800" dirty="0"/>
          </a:p>
          <a:p>
            <a:pPr marL="342900" indent="-342900">
              <a:spcAft>
                <a:spcPts val="1200"/>
              </a:spcAft>
              <a:buFont typeface="Arial" panose="020B0604020202020204" pitchFamily="34" charset="0"/>
              <a:buChar char="•"/>
            </a:pPr>
            <a:r>
              <a:rPr lang="en-US" sz="2800" dirty="0">
                <a:latin typeface="Arial" pitchFamily="34" charset="0"/>
                <a:cs typeface="Arial" pitchFamily="34" charset="0"/>
              </a:rPr>
              <a:t>Includes design, installation, monitoring, insurance, customer service, maintenance</a:t>
            </a:r>
          </a:p>
          <a:p>
            <a:pPr marL="342900" indent="-342900">
              <a:spcAft>
                <a:spcPts val="1200"/>
              </a:spcAft>
              <a:buFont typeface="Arial" panose="020B0604020202020204" pitchFamily="34" charset="0"/>
              <a:buChar char="•"/>
            </a:pPr>
            <a:r>
              <a:rPr lang="en-US" sz="2800" dirty="0">
                <a:latin typeface="Arial" pitchFamily="34" charset="0"/>
                <a:cs typeface="Arial" pitchFamily="34" charset="0"/>
              </a:rPr>
              <a:t>Solar made easy and efficient</a:t>
            </a:r>
          </a:p>
          <a:p>
            <a:pPr marL="342900" indent="-342900">
              <a:spcAft>
                <a:spcPts val="1200"/>
              </a:spcAft>
              <a:buFont typeface="Arial" panose="020B0604020202020204" pitchFamily="34" charset="0"/>
              <a:buChar char="•"/>
            </a:pPr>
            <a:r>
              <a:rPr lang="en-US" sz="2800" dirty="0">
                <a:latin typeface="Arial" pitchFamily="34" charset="0"/>
                <a:cs typeface="Arial" pitchFamily="34" charset="0"/>
              </a:rPr>
              <a:t>Term is 25 years – includes maintenance and service</a:t>
            </a:r>
          </a:p>
          <a:p>
            <a:pPr marL="342900" indent="-342900">
              <a:spcAft>
                <a:spcPts val="1200"/>
              </a:spcAft>
              <a:buFont typeface="Arial" panose="020B0604020202020204" pitchFamily="34" charset="0"/>
              <a:buChar char="•"/>
            </a:pPr>
            <a:r>
              <a:rPr lang="en-US" sz="2800" dirty="0">
                <a:latin typeface="Arial" pitchFamily="34" charset="0"/>
                <a:cs typeface="Arial" pitchFamily="34" charset="0"/>
              </a:rPr>
              <a:t>Customer has option to purchase system – lease to own</a:t>
            </a:r>
          </a:p>
          <a:p>
            <a:pPr marL="342900" indent="-342900">
              <a:spcAft>
                <a:spcPts val="1200"/>
              </a:spcAft>
              <a:buFont typeface="Arial" panose="020B0604020202020204" pitchFamily="34" charset="0"/>
              <a:buChar char="•"/>
            </a:pPr>
            <a:r>
              <a:rPr lang="en-US" sz="2800" dirty="0">
                <a:latin typeface="Arial" pitchFamily="34" charset="0"/>
                <a:cs typeface="Arial" pitchFamily="34" charset="0"/>
              </a:rPr>
              <a:t>Homeowner gets benefit of low utility costs</a:t>
            </a:r>
          </a:p>
        </p:txBody>
      </p:sp>
    </p:spTree>
    <p:extLst>
      <p:ext uri="{BB962C8B-B14F-4D97-AF65-F5344CB8AC3E}">
        <p14:creationId xmlns:p14="http://schemas.microsoft.com/office/powerpoint/2010/main" val="2622453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9D78CD1-545C-4C8F-BFD7-2EEF6EACEEE5}"/>
              </a:ext>
            </a:extLst>
          </p:cNvPr>
          <p:cNvGraphicFramePr>
            <a:graphicFrameLocks noGrp="1"/>
          </p:cNvGraphicFramePr>
          <p:nvPr>
            <p:extLst>
              <p:ext uri="{D42A27DB-BD31-4B8C-83A1-F6EECF244321}">
                <p14:modId xmlns:p14="http://schemas.microsoft.com/office/powerpoint/2010/main" val="533478620"/>
              </p:ext>
            </p:extLst>
          </p:nvPr>
        </p:nvGraphicFramePr>
        <p:xfrm>
          <a:off x="73571" y="870665"/>
          <a:ext cx="9070429" cy="5954510"/>
        </p:xfrm>
        <a:graphic>
          <a:graphicData uri="http://schemas.openxmlformats.org/drawingml/2006/table">
            <a:tbl>
              <a:tblPr>
                <a:tableStyleId>{5C22544A-7EE6-4342-B048-85BDC9FD1C3A}</a:tableStyleId>
              </a:tblPr>
              <a:tblGrid>
                <a:gridCol w="3058512">
                  <a:extLst>
                    <a:ext uri="{9D8B030D-6E8A-4147-A177-3AD203B41FA5}">
                      <a16:colId xmlns:a16="http://schemas.microsoft.com/office/drawing/2014/main" val="4122297028"/>
                    </a:ext>
                  </a:extLst>
                </a:gridCol>
                <a:gridCol w="2895600">
                  <a:extLst>
                    <a:ext uri="{9D8B030D-6E8A-4147-A177-3AD203B41FA5}">
                      <a16:colId xmlns:a16="http://schemas.microsoft.com/office/drawing/2014/main" val="1253258958"/>
                    </a:ext>
                  </a:extLst>
                </a:gridCol>
                <a:gridCol w="3116317">
                  <a:extLst>
                    <a:ext uri="{9D8B030D-6E8A-4147-A177-3AD203B41FA5}">
                      <a16:colId xmlns:a16="http://schemas.microsoft.com/office/drawing/2014/main" val="2126247382"/>
                    </a:ext>
                  </a:extLst>
                </a:gridCol>
              </a:tblGrid>
              <a:tr h="988997">
                <a:tc>
                  <a:txBody>
                    <a:bodyPr/>
                    <a:lstStyle/>
                    <a:p>
                      <a:pPr algn="ctr" fontAlgn="ctr"/>
                      <a:r>
                        <a:rPr lang="en-US" sz="500" u="none" strike="noStrike" dirty="0">
                          <a:effectLst/>
                        </a:rPr>
                        <a:t> </a:t>
                      </a:r>
                      <a:endParaRPr lang="en-US" sz="500" b="1" i="1"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4400" u="none" strike="noStrike" dirty="0">
                          <a:effectLst/>
                        </a:rPr>
                        <a:t>PURCHASE</a:t>
                      </a:r>
                      <a:endParaRPr lang="en-US" sz="4400" b="1"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AB"/>
                    </a:solidFill>
                  </a:tcPr>
                </a:tc>
                <a:tc>
                  <a:txBody>
                    <a:bodyPr/>
                    <a:lstStyle/>
                    <a:p>
                      <a:pPr algn="ctr" fontAlgn="ctr"/>
                      <a:r>
                        <a:rPr lang="en-US" sz="4400" u="none" strike="noStrike" dirty="0">
                          <a:effectLst/>
                        </a:rPr>
                        <a:t>PPA                 </a:t>
                      </a:r>
                      <a:endParaRPr lang="en-US" sz="4400" b="0"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AB"/>
                    </a:solidFill>
                  </a:tcPr>
                </a:tc>
                <a:extLst>
                  <a:ext uri="{0D108BD9-81ED-4DB2-BD59-A6C34878D82A}">
                    <a16:rowId xmlns:a16="http://schemas.microsoft.com/office/drawing/2014/main" val="1524774297"/>
                  </a:ext>
                </a:extLst>
              </a:tr>
              <a:tr h="587315">
                <a:tc>
                  <a:txBody>
                    <a:bodyPr/>
                    <a:lstStyle/>
                    <a:p>
                      <a:pPr algn="ctr" fontAlgn="ctr"/>
                      <a:r>
                        <a:rPr lang="en-US" sz="1800" b="1" i="1" u="none" strike="noStrike" dirty="0">
                          <a:effectLst/>
                          <a:latin typeface="Arial" panose="020B0604020202020204" pitchFamily="34" charset="0"/>
                          <a:cs typeface="Arial" panose="020B0604020202020204" pitchFamily="34" charset="0"/>
                        </a:rPr>
                        <a:t>INITIAL INVESTMENT?</a:t>
                      </a:r>
                      <a:endParaRPr lang="en-US" sz="1800" b="1" i="1" u="none" strike="noStrike" dirty="0">
                        <a:solidFill>
                          <a:srgbClr val="000000"/>
                        </a:solidFill>
                        <a:effectLst/>
                        <a:latin typeface="Arial" panose="020B0604020202020204" pitchFamily="34" charset="0"/>
                        <a:cs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ctr" fontAlgn="ctr"/>
                      <a:r>
                        <a:rPr lang="en-US" sz="2800" u="none" strike="noStrike" dirty="0">
                          <a:effectLst/>
                        </a:rPr>
                        <a:t>$0 - Full Purchase Price</a:t>
                      </a:r>
                      <a:endParaRPr lang="en-US" sz="2800" b="1"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ctr" fontAlgn="ctr"/>
                      <a:r>
                        <a:rPr lang="en-US" sz="5400" b="0" u="none" strike="noStrike" dirty="0">
                          <a:effectLst/>
                        </a:rPr>
                        <a:t>$0</a:t>
                      </a:r>
                      <a:r>
                        <a:rPr lang="en-US" sz="2800" b="0" u="none" strike="noStrike" dirty="0">
                          <a:effectLst/>
                        </a:rPr>
                        <a:t> </a:t>
                      </a:r>
                      <a:endParaRPr lang="en-US" sz="2800" b="0"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FF"/>
                    </a:solidFill>
                  </a:tcPr>
                </a:tc>
                <a:extLst>
                  <a:ext uri="{0D108BD9-81ED-4DB2-BD59-A6C34878D82A}">
                    <a16:rowId xmlns:a16="http://schemas.microsoft.com/office/drawing/2014/main" val="85119768"/>
                  </a:ext>
                </a:extLst>
              </a:tr>
              <a:tr h="587315">
                <a:tc>
                  <a:txBody>
                    <a:bodyPr/>
                    <a:lstStyle/>
                    <a:p>
                      <a:pPr algn="ctr" fontAlgn="ctr"/>
                      <a:r>
                        <a:rPr lang="en-US" sz="1800" b="1" i="1" u="none" strike="noStrike" dirty="0">
                          <a:effectLst/>
                          <a:latin typeface="Arial" panose="020B0604020202020204" pitchFamily="34" charset="0"/>
                          <a:cs typeface="Arial" panose="020B0604020202020204" pitchFamily="34" charset="0"/>
                        </a:rPr>
                        <a:t>MONTHLY BILL SAVINGS?</a:t>
                      </a:r>
                      <a:endParaRPr lang="en-US" sz="1800" b="1" i="1" u="none" strike="noStrike" dirty="0">
                        <a:solidFill>
                          <a:srgbClr val="000000"/>
                        </a:solidFill>
                        <a:effectLst/>
                        <a:latin typeface="Arial" panose="020B0604020202020204" pitchFamily="34" charset="0"/>
                        <a:cs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800" u="none" strike="noStrike" dirty="0">
                          <a:effectLst/>
                        </a:rPr>
                        <a:t>50-100%</a:t>
                      </a:r>
                      <a:endParaRPr lang="en-US" sz="2800" b="1"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800" b="0" u="none" strike="noStrike" dirty="0">
                          <a:effectLst/>
                        </a:rPr>
                        <a:t>20-30%</a:t>
                      </a:r>
                      <a:endParaRPr lang="en-US" sz="2800" b="0"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9434502"/>
                  </a:ext>
                </a:extLst>
              </a:tr>
              <a:tr h="587315">
                <a:tc>
                  <a:txBody>
                    <a:bodyPr/>
                    <a:lstStyle/>
                    <a:p>
                      <a:pPr algn="ctr" fontAlgn="ctr"/>
                      <a:r>
                        <a:rPr lang="en-US" sz="1800" b="1" i="1" u="none" strike="noStrike" dirty="0">
                          <a:effectLst/>
                          <a:latin typeface="Arial" panose="020B0604020202020204" pitchFamily="34" charset="0"/>
                          <a:cs typeface="Arial" panose="020B0604020202020204" pitchFamily="34" charset="0"/>
                        </a:rPr>
                        <a:t>DOES SYSTEM GENERATE INCOME?</a:t>
                      </a:r>
                      <a:endParaRPr lang="en-US" sz="1800" b="1" i="1" u="none" strike="noStrike" dirty="0">
                        <a:solidFill>
                          <a:srgbClr val="000000"/>
                        </a:solidFill>
                        <a:effectLst/>
                        <a:latin typeface="Arial" panose="020B0604020202020204" pitchFamily="34" charset="0"/>
                        <a:cs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ctr" fontAlgn="ctr"/>
                      <a:r>
                        <a:rPr lang="en-US" sz="2800" u="none" strike="noStrike" dirty="0">
                          <a:effectLst/>
                        </a:rPr>
                        <a:t>YES</a:t>
                      </a:r>
                      <a:endParaRPr lang="en-US" sz="2800" b="1"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ctr" fontAlgn="ctr"/>
                      <a:r>
                        <a:rPr lang="en-US" sz="2800" b="0" u="none" strike="noStrike" dirty="0">
                          <a:effectLst/>
                        </a:rPr>
                        <a:t>NO</a:t>
                      </a:r>
                      <a:endParaRPr lang="en-US" sz="2800" b="0"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FF"/>
                    </a:solidFill>
                  </a:tcPr>
                </a:tc>
                <a:extLst>
                  <a:ext uri="{0D108BD9-81ED-4DB2-BD59-A6C34878D82A}">
                    <a16:rowId xmlns:a16="http://schemas.microsoft.com/office/drawing/2014/main" val="3968300737"/>
                  </a:ext>
                </a:extLst>
              </a:tr>
              <a:tr h="587315">
                <a:tc>
                  <a:txBody>
                    <a:bodyPr/>
                    <a:lstStyle/>
                    <a:p>
                      <a:pPr algn="ctr" fontAlgn="ctr"/>
                      <a:r>
                        <a:rPr lang="en-US" sz="1800" b="1" i="1" u="none" strike="noStrike" dirty="0">
                          <a:effectLst/>
                          <a:latin typeface="Arial" panose="020B0604020202020204" pitchFamily="34" charset="0"/>
                          <a:cs typeface="Arial" panose="020B0604020202020204" pitchFamily="34" charset="0"/>
                        </a:rPr>
                        <a:t>TAX INCENTIVES?</a:t>
                      </a:r>
                      <a:endParaRPr lang="en-US" sz="1800" b="1" i="1" u="none" strike="noStrike" dirty="0">
                        <a:solidFill>
                          <a:srgbClr val="000000"/>
                        </a:solidFill>
                        <a:effectLst/>
                        <a:latin typeface="Arial" panose="020B0604020202020204" pitchFamily="34" charset="0"/>
                        <a:cs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800" u="none" strike="noStrike" dirty="0">
                          <a:effectLst/>
                        </a:rPr>
                        <a:t>YES</a:t>
                      </a:r>
                      <a:endParaRPr lang="en-US" sz="2800" b="1"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800" b="0" u="none" strike="noStrike" dirty="0">
                          <a:effectLst/>
                        </a:rPr>
                        <a:t>INCLUDED</a:t>
                      </a:r>
                      <a:endParaRPr lang="en-US" sz="2800" b="0"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73315136"/>
                  </a:ext>
                </a:extLst>
              </a:tr>
              <a:tr h="587315">
                <a:tc>
                  <a:txBody>
                    <a:bodyPr/>
                    <a:lstStyle/>
                    <a:p>
                      <a:pPr algn="ctr" fontAlgn="ctr"/>
                      <a:r>
                        <a:rPr lang="en-US" sz="1800" b="1" i="1" u="none" strike="noStrike" dirty="0">
                          <a:effectLst/>
                          <a:latin typeface="Arial" panose="020B0604020202020204" pitchFamily="34" charset="0"/>
                          <a:cs typeface="Arial" panose="020B0604020202020204" pitchFamily="34" charset="0"/>
                        </a:rPr>
                        <a:t>DO YOU OWN THE SYSTEM?</a:t>
                      </a:r>
                      <a:endParaRPr lang="en-US" sz="1800" b="1" i="1" u="none" strike="noStrike" dirty="0">
                        <a:solidFill>
                          <a:srgbClr val="000000"/>
                        </a:solidFill>
                        <a:effectLst/>
                        <a:latin typeface="Arial" panose="020B0604020202020204" pitchFamily="34" charset="0"/>
                        <a:cs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ctr" fontAlgn="ctr"/>
                      <a:r>
                        <a:rPr lang="en-US" sz="2800" u="none" strike="noStrike" dirty="0">
                          <a:effectLst/>
                        </a:rPr>
                        <a:t>YES</a:t>
                      </a:r>
                      <a:endParaRPr lang="en-US" sz="2800" b="1"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ctr" fontAlgn="ctr"/>
                      <a:r>
                        <a:rPr lang="en-US" sz="2800" b="0" u="none" strike="noStrike" dirty="0">
                          <a:effectLst/>
                        </a:rPr>
                        <a:t>POSSIBLE</a:t>
                      </a:r>
                      <a:endParaRPr lang="en-US" sz="2800" b="0"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FF"/>
                    </a:solidFill>
                  </a:tcPr>
                </a:tc>
                <a:extLst>
                  <a:ext uri="{0D108BD9-81ED-4DB2-BD59-A6C34878D82A}">
                    <a16:rowId xmlns:a16="http://schemas.microsoft.com/office/drawing/2014/main" val="3348781874"/>
                  </a:ext>
                </a:extLst>
              </a:tr>
              <a:tr h="587315">
                <a:tc>
                  <a:txBody>
                    <a:bodyPr/>
                    <a:lstStyle/>
                    <a:p>
                      <a:pPr algn="ctr" fontAlgn="ctr"/>
                      <a:r>
                        <a:rPr lang="en-US" sz="1800" b="1" i="1" u="none" strike="noStrike" dirty="0">
                          <a:effectLst/>
                          <a:latin typeface="Arial" panose="020B0604020202020204" pitchFamily="34" charset="0"/>
                          <a:cs typeface="Arial" panose="020B0604020202020204" pitchFamily="34" charset="0"/>
                        </a:rPr>
                        <a:t>SYSTEM WARRANTY?</a:t>
                      </a:r>
                      <a:endParaRPr lang="en-US" sz="1800" b="1" i="1" u="none" strike="noStrike" dirty="0">
                        <a:solidFill>
                          <a:srgbClr val="000000"/>
                        </a:solidFill>
                        <a:effectLst/>
                        <a:latin typeface="Arial" panose="020B0604020202020204" pitchFamily="34" charset="0"/>
                        <a:cs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800" u="none" strike="noStrike" dirty="0">
                          <a:effectLst/>
                        </a:rPr>
                        <a:t>YES</a:t>
                      </a:r>
                      <a:endParaRPr lang="en-US" sz="2800" b="1"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800" b="0" u="none" strike="noStrike" dirty="0">
                          <a:effectLst/>
                        </a:rPr>
                        <a:t>YES</a:t>
                      </a:r>
                      <a:endParaRPr lang="en-US" sz="2800" b="0"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1037918"/>
                  </a:ext>
                </a:extLst>
              </a:tr>
              <a:tr h="587315">
                <a:tc>
                  <a:txBody>
                    <a:bodyPr/>
                    <a:lstStyle/>
                    <a:p>
                      <a:pPr algn="ctr" fontAlgn="ctr"/>
                      <a:r>
                        <a:rPr lang="en-US" sz="1800" b="1" i="1" u="none" strike="noStrike" dirty="0">
                          <a:effectLst/>
                          <a:latin typeface="Arial" panose="020B0604020202020204" pitchFamily="34" charset="0"/>
                          <a:cs typeface="Arial" panose="020B0604020202020204" pitchFamily="34" charset="0"/>
                        </a:rPr>
                        <a:t>ENERGY MONITORING?</a:t>
                      </a:r>
                      <a:endParaRPr lang="en-US" sz="1800" b="1" i="1" u="none" strike="noStrike" dirty="0">
                        <a:solidFill>
                          <a:srgbClr val="000000"/>
                        </a:solidFill>
                        <a:effectLst/>
                        <a:latin typeface="Arial" panose="020B0604020202020204" pitchFamily="34" charset="0"/>
                        <a:cs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ctr" fontAlgn="ctr"/>
                      <a:r>
                        <a:rPr lang="en-US" sz="2800" u="none" strike="noStrike" dirty="0">
                          <a:effectLst/>
                        </a:rPr>
                        <a:t>YES</a:t>
                      </a:r>
                      <a:endParaRPr lang="en-US" sz="2800" b="1"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algn="ctr" fontAlgn="ctr"/>
                      <a:r>
                        <a:rPr lang="en-US" sz="2800" b="0" u="none" strike="noStrike" dirty="0">
                          <a:effectLst/>
                        </a:rPr>
                        <a:t>YES</a:t>
                      </a:r>
                      <a:endParaRPr lang="en-US" sz="2800" b="0"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FF"/>
                    </a:solidFill>
                  </a:tcPr>
                </a:tc>
                <a:extLst>
                  <a:ext uri="{0D108BD9-81ED-4DB2-BD59-A6C34878D82A}">
                    <a16:rowId xmlns:a16="http://schemas.microsoft.com/office/drawing/2014/main" val="1373852408"/>
                  </a:ext>
                </a:extLst>
              </a:tr>
              <a:tr h="587315">
                <a:tc>
                  <a:txBody>
                    <a:bodyPr/>
                    <a:lstStyle/>
                    <a:p>
                      <a:pPr algn="ctr" fontAlgn="ctr"/>
                      <a:r>
                        <a:rPr lang="en-US" sz="1800" b="1" i="1" u="none" strike="noStrike" dirty="0">
                          <a:effectLst/>
                          <a:latin typeface="Arial" panose="020B0604020202020204" pitchFamily="34" charset="0"/>
                          <a:cs typeface="Arial" panose="020B0604020202020204" pitchFamily="34" charset="0"/>
                        </a:rPr>
                        <a:t>EARN REFERRAL REWARDS?</a:t>
                      </a:r>
                      <a:endParaRPr lang="en-US" sz="1800" b="1" i="1" u="none" strike="noStrike" dirty="0">
                        <a:solidFill>
                          <a:srgbClr val="000000"/>
                        </a:solidFill>
                        <a:effectLst/>
                        <a:latin typeface="Arial" panose="020B0604020202020204" pitchFamily="34" charset="0"/>
                        <a:cs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800" u="none" strike="noStrike" dirty="0">
                          <a:effectLst/>
                        </a:rPr>
                        <a:t>YES</a:t>
                      </a:r>
                      <a:endParaRPr lang="en-US" sz="2800" b="1"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2800" b="0" u="none" strike="noStrike" dirty="0">
                          <a:effectLst/>
                        </a:rPr>
                        <a:t>YES</a:t>
                      </a:r>
                      <a:endParaRPr lang="en-US" sz="2800" b="0" i="0" u="none" strike="noStrike" dirty="0">
                        <a:solidFill>
                          <a:srgbClr val="000000"/>
                        </a:solidFill>
                        <a:effectLst/>
                        <a:latin typeface="Arial" panose="020B0604020202020204" pitchFamily="34" charset="0"/>
                      </a:endParaRPr>
                    </a:p>
                  </a:txBody>
                  <a:tcPr marL="868" marR="868" marT="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76934829"/>
                  </a:ext>
                </a:extLst>
              </a:tr>
            </a:tbl>
          </a:graphicData>
        </a:graphic>
      </p:graphicFrame>
      <p:sp>
        <p:nvSpPr>
          <p:cNvPr id="9" name="Rectangle 8">
            <a:extLst>
              <a:ext uri="{FF2B5EF4-FFF2-40B4-BE49-F238E27FC236}">
                <a16:creationId xmlns:a16="http://schemas.microsoft.com/office/drawing/2014/main" id="{78243376-7CF1-4D91-AEBF-570E10E51653}"/>
              </a:ext>
            </a:extLst>
          </p:cNvPr>
          <p:cNvSpPr/>
          <p:nvPr/>
        </p:nvSpPr>
        <p:spPr>
          <a:xfrm>
            <a:off x="73571" y="71270"/>
            <a:ext cx="9070429" cy="707886"/>
          </a:xfrm>
          <a:prstGeom prst="rect">
            <a:avLst/>
          </a:prstGeom>
          <a:solidFill>
            <a:schemeClr val="bg1"/>
          </a:solidFill>
        </p:spPr>
        <p:txBody>
          <a:bodyPr wrap="square">
            <a:spAutoFit/>
          </a:bodyPr>
          <a:lstStyle/>
          <a:p>
            <a:pPr algn="ctr"/>
            <a:r>
              <a:rPr lang="en-US" sz="4000" b="1" dirty="0">
                <a:solidFill>
                  <a:srgbClr val="00B0F0"/>
                </a:solidFill>
              </a:rPr>
              <a:t>Recap: PPA vs Purchase</a:t>
            </a:r>
          </a:p>
        </p:txBody>
      </p:sp>
    </p:spTree>
    <p:extLst>
      <p:ext uri="{BB962C8B-B14F-4D97-AF65-F5344CB8AC3E}">
        <p14:creationId xmlns:p14="http://schemas.microsoft.com/office/powerpoint/2010/main" val="1281219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irl with blackboard.jpg"/>
          <p:cNvPicPr>
            <a:picLocks noChangeAspect="1"/>
          </p:cNvPicPr>
          <p:nvPr/>
        </p:nvPicPr>
        <p:blipFill>
          <a:blip r:embed="rId3" cstate="print"/>
          <a:srcRect l="5196" t="4150" b="40373"/>
          <a:stretch>
            <a:fillRect/>
          </a:stretch>
        </p:blipFill>
        <p:spPr>
          <a:xfrm>
            <a:off x="1004500" y="762000"/>
            <a:ext cx="6934816" cy="6096000"/>
          </a:xfrm>
          <a:prstGeom prst="rect">
            <a:avLst/>
          </a:prstGeom>
        </p:spPr>
      </p:pic>
      <p:sp>
        <p:nvSpPr>
          <p:cNvPr id="12" name="Rectangle 11"/>
          <p:cNvSpPr/>
          <p:nvPr/>
        </p:nvSpPr>
        <p:spPr>
          <a:xfrm>
            <a:off x="1654467" y="1148478"/>
            <a:ext cx="5907315" cy="4206280"/>
          </a:xfrm>
          <a:prstGeom prst="rect">
            <a:avLst/>
          </a:prstGeom>
          <a:noFill/>
        </p:spPr>
        <p:txBody>
          <a:bodyPr wrap="square">
            <a:spAutoFit/>
          </a:bodyPr>
          <a:lstStyle/>
          <a:p>
            <a:pPr algn="ctr">
              <a:lnSpc>
                <a:spcPts val="6400"/>
              </a:lnSpc>
            </a:pPr>
            <a:r>
              <a:rPr lang="en-US" sz="4800" b="1" dirty="0">
                <a:solidFill>
                  <a:srgbClr val="FFFF00"/>
                </a:solidFill>
                <a:latin typeface="Kristen ITC" panose="03050502040202030202" pitchFamily="66" charset="0"/>
              </a:rPr>
              <a:t>6 STEPS </a:t>
            </a:r>
          </a:p>
          <a:p>
            <a:pPr algn="ctr">
              <a:lnSpc>
                <a:spcPts val="6400"/>
              </a:lnSpc>
            </a:pPr>
            <a:r>
              <a:rPr lang="en-US" sz="4800" dirty="0">
                <a:solidFill>
                  <a:schemeClr val="bg1"/>
                </a:solidFill>
                <a:latin typeface="Kristen ITC" panose="03050502040202030202" pitchFamily="66" charset="0"/>
              </a:rPr>
              <a:t>for an easy </a:t>
            </a:r>
          </a:p>
          <a:p>
            <a:pPr algn="ctr">
              <a:lnSpc>
                <a:spcPts val="6400"/>
              </a:lnSpc>
            </a:pPr>
            <a:r>
              <a:rPr lang="en-US" sz="4800" dirty="0">
                <a:solidFill>
                  <a:schemeClr val="bg1"/>
                </a:solidFill>
                <a:latin typeface="Kristen ITC" panose="03050502040202030202" pitchFamily="66" charset="0"/>
              </a:rPr>
              <a:t>Solar Installation</a:t>
            </a:r>
          </a:p>
          <a:p>
            <a:pPr algn="ctr">
              <a:lnSpc>
                <a:spcPts val="6400"/>
              </a:lnSpc>
            </a:pPr>
            <a:r>
              <a:rPr lang="en-US" sz="4800" dirty="0">
                <a:solidFill>
                  <a:schemeClr val="bg1"/>
                </a:solidFill>
                <a:latin typeface="Kristen ITC" panose="03050502040202030202" pitchFamily="66" charset="0"/>
              </a:rPr>
              <a:t>       Process</a:t>
            </a:r>
          </a:p>
          <a:p>
            <a:pPr algn="ctr"/>
            <a:endParaRPr lang="en-US" sz="5400" dirty="0">
              <a:solidFill>
                <a:srgbClr val="FFFF00"/>
              </a:solidFill>
              <a:latin typeface="Comic Sans MS" pitchFamily="66" charset="0"/>
              <a:cs typeface="Arial" pitchFamily="34" charset="0"/>
            </a:endParaRPr>
          </a:p>
        </p:txBody>
      </p:sp>
    </p:spTree>
    <p:extLst>
      <p:ext uri="{BB962C8B-B14F-4D97-AF65-F5344CB8AC3E}">
        <p14:creationId xmlns:p14="http://schemas.microsoft.com/office/powerpoint/2010/main" val="2513590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EP 1 Free Solar Cost/Benefit Analy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892" y="1414413"/>
            <a:ext cx="4736108" cy="31118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9545" y="759450"/>
            <a:ext cx="4270218" cy="4539704"/>
          </a:xfrm>
          <a:prstGeom prst="rect">
            <a:avLst/>
          </a:prstGeom>
        </p:spPr>
        <p:txBody>
          <a:bodyPr wrap="square">
            <a:spAutoFit/>
          </a:bodyPr>
          <a:lstStyle/>
          <a:p>
            <a:pPr eaLnBrk="1" hangingPunct="1">
              <a:spcBef>
                <a:spcPts val="0"/>
              </a:spcBef>
              <a:spcAft>
                <a:spcPts val="600"/>
              </a:spcAft>
              <a:buNone/>
            </a:pPr>
            <a:r>
              <a:rPr lang="en-US" sz="3200" b="1" dirty="0">
                <a:solidFill>
                  <a:srgbClr val="C00000"/>
                </a:solidFill>
                <a:latin typeface="Arial" panose="020B0604020202020204" pitchFamily="34" charset="0"/>
                <a:cs typeface="Arial" panose="020B0604020202020204" pitchFamily="34" charset="0"/>
              </a:rPr>
              <a:t>   Initial Consultation</a:t>
            </a:r>
          </a:p>
          <a:p>
            <a:pPr marL="342900" indent="-342900" eaLnBrk="1" hangingPunct="1">
              <a:spcBef>
                <a:spcPts val="0"/>
              </a:spcBef>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Through the use of Computer Aided Drafting, your consultant will show you what your system will look like based on engineering specific engineering requirements</a:t>
            </a:r>
          </a:p>
        </p:txBody>
      </p:sp>
      <p:sp>
        <p:nvSpPr>
          <p:cNvPr id="3" name="Down Arrow 2"/>
          <p:cNvSpPr/>
          <p:nvPr/>
        </p:nvSpPr>
        <p:spPr>
          <a:xfrm>
            <a:off x="8417233" y="4861361"/>
            <a:ext cx="575949" cy="17068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9545" y="5329202"/>
            <a:ext cx="8540435" cy="1461939"/>
          </a:xfrm>
          <a:prstGeom prst="rect">
            <a:avLst/>
          </a:prstGeom>
          <a:noFill/>
        </p:spPr>
        <p:txBody>
          <a:bodyPr wrap="square" rtlCol="0">
            <a:spAutoFit/>
          </a:bodyPr>
          <a:lstStyle/>
          <a:p>
            <a:pPr marL="342900" lvl="0" indent="-342900">
              <a:spcBef>
                <a:spcPts val="0"/>
              </a:spcBef>
              <a:spcAft>
                <a:spcPts val="600"/>
              </a:spcAft>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Your consultant will review all applicable incentives, rebates &amp; your Return on Investment</a:t>
            </a:r>
          </a:p>
          <a:p>
            <a:endParaRPr lang="en-US" sz="2800" dirty="0"/>
          </a:p>
        </p:txBody>
      </p:sp>
    </p:spTree>
    <p:extLst>
      <p:ext uri="{BB962C8B-B14F-4D97-AF65-F5344CB8AC3E}">
        <p14:creationId xmlns:p14="http://schemas.microsoft.com/office/powerpoint/2010/main" val="33998518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body" sz="half" idx="4294967295"/>
          </p:nvPr>
        </p:nvSpPr>
        <p:spPr>
          <a:xfrm>
            <a:off x="30480" y="982980"/>
            <a:ext cx="4053840" cy="3710940"/>
          </a:xfrm>
        </p:spPr>
        <p:txBody>
          <a:bodyPr/>
          <a:lstStyle/>
          <a:p>
            <a:pPr eaLnBrk="1" hangingPunct="1">
              <a:spcBef>
                <a:spcPts val="0"/>
              </a:spcBef>
              <a:spcAft>
                <a:spcPts val="600"/>
              </a:spcAft>
              <a:buNone/>
            </a:pPr>
            <a:r>
              <a:rPr lang="en-US" b="1" dirty="0">
                <a:solidFill>
                  <a:srgbClr val="C00000"/>
                </a:solidFill>
                <a:latin typeface="Arial" panose="020B0604020202020204" pitchFamily="34" charset="0"/>
                <a:cs typeface="Arial" panose="020B0604020202020204" pitchFamily="34" charset="0"/>
              </a:rPr>
              <a:t>   Pre-Installation</a:t>
            </a:r>
            <a:endParaRPr lang="en-US" dirty="0">
              <a:solidFill>
                <a:srgbClr val="C00000"/>
              </a:solidFill>
              <a:latin typeface="Arial" panose="020B0604020202020204" pitchFamily="34" charset="0"/>
              <a:cs typeface="Arial" panose="020B0604020202020204" pitchFamily="34" charset="0"/>
            </a:endParaRPr>
          </a:p>
          <a:p>
            <a:pPr eaLnBrk="1" hangingPunct="1">
              <a:spcBef>
                <a:spcPts val="0"/>
              </a:spcBef>
              <a:spcAft>
                <a:spcPts val="600"/>
              </a:spcAft>
            </a:pPr>
            <a:r>
              <a:rPr lang="en-US" sz="2800" dirty="0">
                <a:latin typeface="Arial" panose="020B0604020202020204" pitchFamily="34" charset="0"/>
                <a:cs typeface="Arial" panose="020B0604020202020204" pitchFamily="34" charset="0"/>
              </a:rPr>
              <a:t>Perform physical site assessment including shade analysis</a:t>
            </a:r>
          </a:p>
          <a:p>
            <a:pPr eaLnBrk="1" hangingPunct="1">
              <a:spcBef>
                <a:spcPts val="0"/>
              </a:spcBef>
              <a:spcAft>
                <a:spcPts val="600"/>
              </a:spcAft>
            </a:pPr>
            <a:r>
              <a:rPr lang="en-US" sz="2800" dirty="0">
                <a:latin typeface="Arial" panose="020B0604020202020204" pitchFamily="34" charset="0"/>
                <a:cs typeface="Arial" panose="020B0604020202020204" pitchFamily="34" charset="0"/>
              </a:rPr>
              <a:t>Plans are reviewed, certified and stamped by our in-house State</a:t>
            </a:r>
            <a:endParaRPr lang="en-US" sz="2200" dirty="0"/>
          </a:p>
          <a:p>
            <a:pPr eaLnBrk="1" hangingPunct="1">
              <a:lnSpc>
                <a:spcPct val="80000"/>
              </a:lnSpc>
              <a:buFont typeface="Arial" pitchFamily="34" charset="0"/>
              <a:buBlip>
                <a:blip r:embed="rId3"/>
              </a:buBlip>
            </a:pPr>
            <a:endParaRPr lang="en-US" sz="1100" dirty="0"/>
          </a:p>
          <a:p>
            <a:pPr lvl="2" eaLnBrk="1" hangingPunct="1">
              <a:lnSpc>
                <a:spcPct val="80000"/>
              </a:lnSpc>
              <a:buFont typeface="Arial" pitchFamily="34" charset="0"/>
              <a:buBlip>
                <a:blip r:embed="rId3"/>
              </a:buBlip>
            </a:pPr>
            <a:endParaRPr lang="en-US" sz="1100" dirty="0"/>
          </a:p>
        </p:txBody>
      </p:sp>
      <p:pic>
        <p:nvPicPr>
          <p:cNvPr id="2050" name="Picture 2" descr="TEP 2 Solar Site Assess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7872" y="874745"/>
            <a:ext cx="4916127" cy="3209575"/>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4"/>
          <p:cNvSpPr/>
          <p:nvPr/>
        </p:nvSpPr>
        <p:spPr>
          <a:xfrm>
            <a:off x="7961621" y="4693920"/>
            <a:ext cx="575949" cy="17068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0" y="4236720"/>
            <a:ext cx="7900660" cy="2323713"/>
          </a:xfrm>
          <a:prstGeom prst="rect">
            <a:avLst/>
          </a:prstGeom>
          <a:noFill/>
        </p:spPr>
        <p:txBody>
          <a:bodyPr wrap="square" rtlCol="0">
            <a:spAutoFit/>
          </a:bodyPr>
          <a:lstStyle/>
          <a:p>
            <a:pPr>
              <a:spcBef>
                <a:spcPts val="0"/>
              </a:spcBef>
              <a:spcAft>
                <a:spcPts val="600"/>
              </a:spcAft>
            </a:pPr>
            <a:r>
              <a:rPr lang="en-US" sz="2800" dirty="0">
                <a:latin typeface="Arial" panose="020B0604020202020204" pitchFamily="34" charset="0"/>
                <a:cs typeface="Arial" panose="020B0604020202020204" pitchFamily="34" charset="0"/>
              </a:rPr>
              <a:t>    Licensed Professional Engineer</a:t>
            </a:r>
            <a:endParaRPr lang="en-US" sz="2800" dirty="0">
              <a:solidFill>
                <a:prstClr val="black"/>
              </a:solidFill>
              <a:latin typeface="Arial" panose="020B0604020202020204" pitchFamily="34" charset="0"/>
              <a:ea typeface="ＭＳ Ｐゴシック" charset="-128"/>
              <a:cs typeface="Arial" panose="020B0604020202020204" pitchFamily="34" charset="0"/>
            </a:endParaRPr>
          </a:p>
          <a:p>
            <a:pPr marL="342900" lvl="0" indent="-342900">
              <a:spcBef>
                <a:spcPts val="0"/>
              </a:spcBef>
              <a:spcAft>
                <a:spcPts val="600"/>
              </a:spcAft>
              <a:buFont typeface="Arial" charset="0"/>
              <a:buChar char="•"/>
            </a:pPr>
            <a:r>
              <a:rPr lang="en-US" sz="2800" dirty="0">
                <a:solidFill>
                  <a:prstClr val="black"/>
                </a:solidFill>
                <a:latin typeface="Arial" panose="020B0604020202020204" pitchFamily="34" charset="0"/>
                <a:ea typeface="ＭＳ Ｐゴシック" charset="-128"/>
                <a:cs typeface="Arial" panose="020B0604020202020204" pitchFamily="34" charset="0"/>
              </a:rPr>
              <a:t>Submit Building Permits for County/City Electrical</a:t>
            </a:r>
          </a:p>
          <a:p>
            <a:pPr marL="342900" lvl="0" indent="-342900">
              <a:spcBef>
                <a:spcPts val="0"/>
              </a:spcBef>
              <a:spcAft>
                <a:spcPts val="600"/>
              </a:spcAft>
              <a:buFont typeface="Arial" charset="0"/>
              <a:buChar char="•"/>
            </a:pPr>
            <a:r>
              <a:rPr lang="en-US" sz="2800" dirty="0">
                <a:solidFill>
                  <a:prstClr val="black"/>
                </a:solidFill>
                <a:latin typeface="Arial" panose="020B0604020202020204" pitchFamily="34" charset="0"/>
                <a:ea typeface="ＭＳ Ｐゴシック" charset="-128"/>
                <a:cs typeface="Arial" panose="020B0604020202020204" pitchFamily="34" charset="0"/>
              </a:rPr>
              <a:t>Submit Interconnection Application to EDC</a:t>
            </a:r>
          </a:p>
          <a:p>
            <a:endParaRPr lang="en-US" dirty="0"/>
          </a:p>
        </p:txBody>
      </p:sp>
    </p:spTree>
    <p:extLst>
      <p:ext uri="{BB962C8B-B14F-4D97-AF65-F5344CB8AC3E}">
        <p14:creationId xmlns:p14="http://schemas.microsoft.com/office/powerpoint/2010/main" val="2214777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02279C-7E40-4B3E-BE7A-94C064F2F6E6}"/>
              </a:ext>
            </a:extLst>
          </p:cNvPr>
          <p:cNvPicPr>
            <a:picLocks noChangeAspect="1"/>
          </p:cNvPicPr>
          <p:nvPr/>
        </p:nvPicPr>
        <p:blipFill rotWithShape="1">
          <a:blip r:embed="rId3"/>
          <a:srcRect t="13947"/>
          <a:stretch/>
        </p:blipFill>
        <p:spPr>
          <a:xfrm>
            <a:off x="398435" y="0"/>
            <a:ext cx="8156986" cy="10548905"/>
          </a:xfrm>
          <a:prstGeom prst="rect">
            <a:avLst/>
          </a:prstGeom>
        </p:spPr>
      </p:pic>
      <p:sp>
        <p:nvSpPr>
          <p:cNvPr id="5" name="Rectangle 4">
            <a:extLst>
              <a:ext uri="{FF2B5EF4-FFF2-40B4-BE49-F238E27FC236}">
                <a16:creationId xmlns:a16="http://schemas.microsoft.com/office/drawing/2014/main" id="{C9ABCB5E-9330-4A76-A6F6-06A89AA86322}"/>
              </a:ext>
            </a:extLst>
          </p:cNvPr>
          <p:cNvSpPr/>
          <p:nvPr/>
        </p:nvSpPr>
        <p:spPr>
          <a:xfrm>
            <a:off x="1725952" y="1719900"/>
            <a:ext cx="3912097" cy="2800767"/>
          </a:xfrm>
          <a:prstGeom prst="rect">
            <a:avLst/>
          </a:prstGeom>
          <a:noFill/>
        </p:spPr>
        <p:txBody>
          <a:bodyPr wrap="square">
            <a:spAutoFit/>
          </a:bodyPr>
          <a:lstStyle/>
          <a:p>
            <a:r>
              <a:rPr lang="en-US" sz="3600" b="1" i="1" dirty="0">
                <a:latin typeface="Kristen ITC" panose="03050502040202030202" pitchFamily="66" charset="0"/>
                <a:cs typeface="Arial" pitchFamily="34" charset="0"/>
              </a:rPr>
              <a:t>WHY GO </a:t>
            </a:r>
          </a:p>
          <a:p>
            <a:r>
              <a:rPr lang="en-US" sz="4400" b="1" i="1" dirty="0">
                <a:latin typeface="Kristen ITC" panose="03050502040202030202" pitchFamily="66" charset="0"/>
                <a:cs typeface="Arial" pitchFamily="34" charset="0"/>
              </a:rPr>
              <a:t>SOLAR?</a:t>
            </a:r>
          </a:p>
          <a:p>
            <a:pPr algn="ctr"/>
            <a:endParaRPr lang="en-US" sz="2400" b="1" dirty="0">
              <a:latin typeface="Kristen ITC" panose="03050502040202030202" pitchFamily="66" charset="0"/>
              <a:cs typeface="Arial" pitchFamily="34" charset="0"/>
            </a:endParaRPr>
          </a:p>
          <a:p>
            <a:r>
              <a:rPr lang="en-US" sz="2400" b="1" dirty="0">
                <a:latin typeface="Kristen ITC" panose="03050502040202030202" pitchFamily="66" charset="0"/>
                <a:cs typeface="Arial" pitchFamily="34" charset="0"/>
              </a:rPr>
              <a:t>- Environmental Benefits - Stats &amp; Facts about the</a:t>
            </a:r>
          </a:p>
          <a:p>
            <a:r>
              <a:rPr lang="en-US" sz="2400" b="1" dirty="0">
                <a:latin typeface="Kristen ITC" panose="03050502040202030202" pitchFamily="66" charset="0"/>
                <a:cs typeface="Arial" pitchFamily="34" charset="0"/>
              </a:rPr>
              <a:t>  Solar Industry</a:t>
            </a:r>
          </a:p>
        </p:txBody>
      </p:sp>
      <p:pic>
        <p:nvPicPr>
          <p:cNvPr id="4" name="Picture 3">
            <a:extLst>
              <a:ext uri="{FF2B5EF4-FFF2-40B4-BE49-F238E27FC236}">
                <a16:creationId xmlns:a16="http://schemas.microsoft.com/office/drawing/2014/main" id="{C4569358-5C88-49A8-B5CE-813EA1539BF3}"/>
              </a:ext>
            </a:extLst>
          </p:cNvPr>
          <p:cNvPicPr>
            <a:picLocks noChangeAspect="1"/>
          </p:cNvPicPr>
          <p:nvPr/>
        </p:nvPicPr>
        <p:blipFill>
          <a:blip r:embed="rId4"/>
          <a:stretch>
            <a:fillRect/>
          </a:stretch>
        </p:blipFill>
        <p:spPr>
          <a:xfrm>
            <a:off x="228979" y="189750"/>
            <a:ext cx="2732690" cy="621325"/>
          </a:xfrm>
          <a:prstGeom prst="rect">
            <a:avLst/>
          </a:prstGeom>
        </p:spPr>
      </p:pic>
    </p:spTree>
    <p:extLst>
      <p:ext uri="{BB962C8B-B14F-4D97-AF65-F5344CB8AC3E}">
        <p14:creationId xmlns:p14="http://schemas.microsoft.com/office/powerpoint/2010/main" val="2904133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EP 3 Renewable Energy Rebates and Incenti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7839" y="1325880"/>
            <a:ext cx="4836160" cy="31473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9558" y="934983"/>
            <a:ext cx="3962402" cy="1646605"/>
          </a:xfrm>
          <a:prstGeom prst="rect">
            <a:avLst/>
          </a:prstGeom>
        </p:spPr>
        <p:txBody>
          <a:bodyPr wrap="square">
            <a:spAutoFit/>
          </a:bodyPr>
          <a:lstStyle/>
          <a:p>
            <a:pPr>
              <a:spcAft>
                <a:spcPts val="600"/>
              </a:spcAft>
            </a:pPr>
            <a:r>
              <a:rPr lang="en-US" sz="3200" b="1" dirty="0">
                <a:solidFill>
                  <a:srgbClr val="C00000"/>
                </a:solidFill>
              </a:rPr>
              <a:t>Renewable </a:t>
            </a:r>
          </a:p>
          <a:p>
            <a:pPr>
              <a:spcAft>
                <a:spcPts val="600"/>
              </a:spcAft>
            </a:pPr>
            <a:r>
              <a:rPr lang="en-US" sz="3200" b="1" dirty="0">
                <a:solidFill>
                  <a:srgbClr val="C00000"/>
                </a:solidFill>
              </a:rPr>
              <a:t>Energy Rebates and Incentives</a:t>
            </a:r>
            <a:endParaRPr lang="en-US" sz="2800" b="1" dirty="0">
              <a:solidFill>
                <a:srgbClr val="C00000"/>
              </a:solidFill>
            </a:endParaRPr>
          </a:p>
        </p:txBody>
      </p:sp>
      <p:sp>
        <p:nvSpPr>
          <p:cNvPr id="4" name="Down Arrow 3"/>
          <p:cNvSpPr/>
          <p:nvPr/>
        </p:nvSpPr>
        <p:spPr>
          <a:xfrm>
            <a:off x="8308970" y="4781223"/>
            <a:ext cx="575949" cy="17068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35278" y="2703508"/>
            <a:ext cx="8153402" cy="3539430"/>
          </a:xfrm>
          <a:prstGeom prst="rect">
            <a:avLst/>
          </a:prstGeom>
          <a:noFill/>
        </p:spPr>
        <p:txBody>
          <a:bodyPr wrap="square" rtlCol="0">
            <a:spAutoFit/>
          </a:bodyPr>
          <a:lstStyle/>
          <a:p>
            <a:r>
              <a:rPr lang="en-US" sz="3200" dirty="0"/>
              <a:t>We complete the </a:t>
            </a:r>
          </a:p>
          <a:p>
            <a:r>
              <a:rPr lang="en-US" sz="3200" dirty="0"/>
              <a:t>solar tax credits and </a:t>
            </a:r>
          </a:p>
          <a:p>
            <a:r>
              <a:rPr lang="en-US" sz="3200" dirty="0"/>
              <a:t>rebate paperwork </a:t>
            </a:r>
          </a:p>
          <a:p>
            <a:r>
              <a:rPr lang="en-US" sz="3200" dirty="0"/>
              <a:t>to ensure that you are </a:t>
            </a:r>
          </a:p>
          <a:p>
            <a:r>
              <a:rPr lang="en-US" sz="3200" dirty="0"/>
              <a:t>getting all the financial support you are entitled to.</a:t>
            </a:r>
          </a:p>
          <a:p>
            <a:endParaRPr lang="en-US" sz="3200" dirty="0"/>
          </a:p>
        </p:txBody>
      </p:sp>
    </p:spTree>
    <p:extLst>
      <p:ext uri="{BB962C8B-B14F-4D97-AF65-F5344CB8AC3E}">
        <p14:creationId xmlns:p14="http://schemas.microsoft.com/office/powerpoint/2010/main" val="354639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TEP 4 Solar Panel Instal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120" y="947809"/>
            <a:ext cx="4754879" cy="31142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txBox="1">
            <a:spLocks noChangeArrowheads="1"/>
          </p:cNvSpPr>
          <p:nvPr/>
        </p:nvSpPr>
        <p:spPr bwMode="auto">
          <a:xfrm>
            <a:off x="140333" y="310658"/>
            <a:ext cx="4873627" cy="3030855"/>
          </a:xfrm>
          <a:prstGeom prst="rect">
            <a:avLst/>
          </a:prstGeom>
          <a:noFill/>
          <a:ln w="9525">
            <a:noFill/>
            <a:miter lim="800000"/>
            <a:headEnd/>
            <a:tailEnd/>
          </a:ln>
        </p:spPr>
        <p:txBody>
          <a:bodyPr/>
          <a:lstStyle/>
          <a:p>
            <a:pPr eaLnBrk="0" hangingPunct="0">
              <a:spcBef>
                <a:spcPts val="0"/>
              </a:spcBef>
              <a:spcAft>
                <a:spcPts val="1200"/>
              </a:spcAft>
            </a:pPr>
            <a:r>
              <a:rPr lang="en-US" sz="3600" b="1" dirty="0">
                <a:solidFill>
                  <a:srgbClr val="C00000"/>
                </a:solidFill>
                <a:latin typeface="Arial" panose="020B0604020202020204" pitchFamily="34" charset="0"/>
                <a:cs typeface="Arial" panose="020B0604020202020204" pitchFamily="34" charset="0"/>
              </a:rPr>
              <a:t>Installation </a:t>
            </a:r>
            <a:endParaRPr lang="en-US" sz="3600" dirty="0">
              <a:latin typeface="Arial" panose="020B0604020202020204" pitchFamily="34" charset="0"/>
              <a:cs typeface="Arial" panose="020B0604020202020204" pitchFamily="34" charset="0"/>
            </a:endParaRPr>
          </a:p>
          <a:p>
            <a:pPr eaLnBrk="0" hangingPunct="0">
              <a:spcBef>
                <a:spcPts val="0"/>
              </a:spcBef>
            </a:pPr>
            <a:r>
              <a:rPr lang="en-US" sz="3600" dirty="0">
                <a:latin typeface="Arial" panose="020B0604020202020204" pitchFamily="34" charset="0"/>
                <a:cs typeface="Arial" panose="020B0604020202020204" pitchFamily="34" charset="0"/>
              </a:rPr>
              <a:t>Solar Energy World </a:t>
            </a:r>
            <a:r>
              <a:rPr lang="en-US" sz="3600" b="1" i="1" dirty="0">
                <a:latin typeface="Arial" panose="020B0604020202020204" pitchFamily="34" charset="0"/>
                <a:cs typeface="Arial" panose="020B0604020202020204" pitchFamily="34" charset="0"/>
              </a:rPr>
              <a:t>does not </a:t>
            </a:r>
            <a:r>
              <a:rPr lang="en-US" sz="3600" dirty="0">
                <a:latin typeface="Arial" panose="020B0604020202020204" pitchFamily="34" charset="0"/>
                <a:cs typeface="Arial" panose="020B0604020202020204" pitchFamily="34" charset="0"/>
              </a:rPr>
              <a:t>hire sub-contractors. All installations are </a:t>
            </a:r>
          </a:p>
          <a:p>
            <a:pPr eaLnBrk="0" hangingPunct="0">
              <a:spcBef>
                <a:spcPts val="0"/>
              </a:spcBef>
            </a:pPr>
            <a:r>
              <a:rPr lang="en-US" sz="3600" dirty="0">
                <a:latin typeface="Arial" panose="020B0604020202020204" pitchFamily="34" charset="0"/>
                <a:cs typeface="Arial" panose="020B0604020202020204" pitchFamily="34" charset="0"/>
              </a:rPr>
              <a:t>performed by our</a:t>
            </a:r>
          </a:p>
          <a:p>
            <a:pPr eaLnBrk="0" hangingPunct="0">
              <a:spcBef>
                <a:spcPts val="0"/>
              </a:spcBef>
            </a:pPr>
            <a:r>
              <a:rPr lang="en-US" sz="3600" dirty="0">
                <a:latin typeface="Arial" panose="020B0604020202020204" pitchFamily="34" charset="0"/>
                <a:cs typeface="Arial" panose="020B0604020202020204" pitchFamily="34" charset="0"/>
              </a:rPr>
              <a:t>Employees who are fully accountable to us. </a:t>
            </a:r>
          </a:p>
        </p:txBody>
      </p:sp>
      <p:sp>
        <p:nvSpPr>
          <p:cNvPr id="4" name="Down Arrow 3"/>
          <p:cNvSpPr/>
          <p:nvPr/>
        </p:nvSpPr>
        <p:spPr>
          <a:xfrm>
            <a:off x="7778741" y="4693920"/>
            <a:ext cx="575949" cy="17068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0" y="5023652"/>
            <a:ext cx="8049891" cy="1834348"/>
          </a:xfrm>
          <a:prstGeom prst="rect">
            <a:avLst/>
          </a:prstGeom>
          <a:noFill/>
        </p:spPr>
        <p:txBody>
          <a:bodyPr wrap="square" rtlCol="0">
            <a:spAutoFit/>
          </a:bodyPr>
          <a:lstStyle/>
          <a:p>
            <a:pPr marL="800100" lvl="1" indent="-342900" eaLnBrk="0" hangingPunct="0">
              <a:spcBef>
                <a:spcPct val="20000"/>
              </a:spcBef>
              <a:buFont typeface="Arial" panose="020B0604020202020204" pitchFamily="34" charset="0"/>
              <a:buChar char="•"/>
            </a:pPr>
            <a:r>
              <a:rPr lang="en-US" sz="2800" dirty="0">
                <a:latin typeface="Arial" panose="020B0604020202020204" pitchFamily="34" charset="0"/>
                <a:cs typeface="Arial" panose="020B0604020202020204" pitchFamily="34" charset="0"/>
              </a:rPr>
              <a:t>Install the racking and panel Systems</a:t>
            </a:r>
          </a:p>
          <a:p>
            <a:pPr marL="800100" lvl="1" indent="-342900" eaLnBrk="0" hangingPunct="0">
              <a:spcBef>
                <a:spcPct val="20000"/>
              </a:spcBef>
              <a:buFont typeface="Arial" panose="020B0604020202020204" pitchFamily="34" charset="0"/>
              <a:buChar char="•"/>
            </a:pPr>
            <a:r>
              <a:rPr lang="en-US" sz="2800" dirty="0">
                <a:latin typeface="Arial" panose="020B0604020202020204" pitchFamily="34" charset="0"/>
                <a:cs typeface="Arial" panose="020B0604020202020204" pitchFamily="34" charset="0"/>
              </a:rPr>
              <a:t>Complete Wiring &amp; fully test system</a:t>
            </a:r>
          </a:p>
          <a:p>
            <a:pPr marL="800100" lvl="1" indent="-342900" eaLnBrk="0" hangingPunct="0">
              <a:spcBef>
                <a:spcPct val="20000"/>
              </a:spcBef>
              <a:buFont typeface="Arial" panose="020B0604020202020204" pitchFamily="34" charset="0"/>
              <a:buChar char="•"/>
            </a:pPr>
            <a:r>
              <a:rPr lang="en-US" sz="2800" dirty="0">
                <a:latin typeface="Arial" panose="020B0604020202020204" pitchFamily="34" charset="0"/>
                <a:cs typeface="Arial" panose="020B0604020202020204" pitchFamily="34" charset="0"/>
              </a:rPr>
              <a:t>Provide Homeowner System Training</a:t>
            </a:r>
          </a:p>
          <a:p>
            <a:endParaRPr lang="en-US" dirty="0"/>
          </a:p>
        </p:txBody>
      </p:sp>
    </p:spTree>
    <p:extLst>
      <p:ext uri="{BB962C8B-B14F-4D97-AF65-F5344CB8AC3E}">
        <p14:creationId xmlns:p14="http://schemas.microsoft.com/office/powerpoint/2010/main" val="1328296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EP 5 Solar System Insp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738" y="989875"/>
            <a:ext cx="4378262" cy="28584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txBox="1">
            <a:spLocks noChangeArrowheads="1"/>
          </p:cNvSpPr>
          <p:nvPr/>
        </p:nvSpPr>
        <p:spPr bwMode="auto">
          <a:xfrm>
            <a:off x="-182880" y="730984"/>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lvl="1" indent="0" eaLnBrk="1" hangingPunct="1">
              <a:buNone/>
            </a:pPr>
            <a:r>
              <a:rPr lang="en-US" sz="3200" b="1" dirty="0">
                <a:solidFill>
                  <a:srgbClr val="C00000"/>
                </a:solidFill>
                <a:latin typeface="Arial" panose="020B0604020202020204" pitchFamily="34" charset="0"/>
                <a:cs typeface="Arial" panose="020B0604020202020204" pitchFamily="34" charset="0"/>
              </a:rPr>
              <a:t>Post-Installation</a:t>
            </a:r>
          </a:p>
          <a:p>
            <a:pPr lvl="1" eaLnBrk="1" hangingPunct="1">
              <a:lnSpc>
                <a:spcPts val="2500"/>
              </a:lnSpc>
              <a:buFont typeface="Arial" panose="020B0604020202020204" pitchFamily="34" charset="0"/>
              <a:buChar char="•"/>
            </a:pPr>
            <a:r>
              <a:rPr lang="en-US" sz="2400" dirty="0">
                <a:latin typeface="Arial" panose="020B0604020202020204" pitchFamily="34" charset="0"/>
                <a:cs typeface="Arial" panose="020B0604020202020204" pitchFamily="34" charset="0"/>
              </a:rPr>
              <a:t>Solar Energy World technician arranges &amp; obtains final inspection approvals as required by the local jurisdiction.</a:t>
            </a:r>
          </a:p>
          <a:p>
            <a:pPr lvl="1" eaLnBrk="1" hangingPunct="1">
              <a:lnSpc>
                <a:spcPts val="2500"/>
              </a:lnSpc>
              <a:buFont typeface="Arial" panose="020B0604020202020204" pitchFamily="34" charset="0"/>
              <a:buChar char="•"/>
            </a:pPr>
            <a:r>
              <a:rPr lang="en-US" sz="2400" dirty="0">
                <a:latin typeface="Arial" panose="020B0604020202020204" pitchFamily="34" charset="0"/>
                <a:cs typeface="Arial" panose="020B0604020202020204" pitchFamily="34" charset="0"/>
              </a:rPr>
              <a:t>Solar Energy World submits the certificate of completion to the EDC to request net-meter and approval to operate.</a:t>
            </a:r>
          </a:p>
        </p:txBody>
      </p:sp>
      <p:sp>
        <p:nvSpPr>
          <p:cNvPr id="3" name="TextBox 2"/>
          <p:cNvSpPr txBox="1"/>
          <p:nvPr/>
        </p:nvSpPr>
        <p:spPr>
          <a:xfrm>
            <a:off x="406620" y="4688800"/>
            <a:ext cx="7822980" cy="1938992"/>
          </a:xfrm>
          <a:prstGeom prst="rect">
            <a:avLst/>
          </a:prstGeom>
          <a:noFill/>
        </p:spPr>
        <p:txBody>
          <a:bodyPr wrap="square" rtlCol="0">
            <a:spAutoFit/>
          </a:bodyPr>
          <a:lstStyle/>
          <a:p>
            <a:pPr marL="0" indent="0">
              <a:buNone/>
            </a:pPr>
            <a:r>
              <a:rPr lang="en-US" sz="2400" b="1" dirty="0">
                <a:solidFill>
                  <a:srgbClr val="C00000"/>
                </a:solidFill>
                <a:latin typeface="Arial" panose="020B0604020202020204" pitchFamily="34" charset="0"/>
                <a:cs typeface="Arial" panose="020B0604020202020204" pitchFamily="34" charset="0"/>
              </a:rPr>
              <a:t>3-5 Weeks after Utility Notification Utility Company Installs Net-Meter and we: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Complete initial application to manage the Solar Renewable Energy Credits (SRECs) for the customer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Submit  MEA Grant Forms for the customer</a:t>
            </a:r>
            <a:endParaRPr lang="en-US" sz="2400" dirty="0"/>
          </a:p>
        </p:txBody>
      </p:sp>
      <p:sp>
        <p:nvSpPr>
          <p:cNvPr id="8" name="Down Arrow 7"/>
          <p:cNvSpPr/>
          <p:nvPr/>
        </p:nvSpPr>
        <p:spPr>
          <a:xfrm>
            <a:off x="8373101" y="4708624"/>
            <a:ext cx="575949" cy="17068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536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TEP 6 Solar System Monitor and Sup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215" y="1203639"/>
            <a:ext cx="4739162" cy="30940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29774" y="4560795"/>
            <a:ext cx="4057966" cy="1938992"/>
          </a:xfrm>
          <a:prstGeom prst="rect">
            <a:avLst/>
          </a:prstGeom>
        </p:spPr>
        <p:txBody>
          <a:bodyPr wrap="square">
            <a:spAutoFit/>
          </a:bodyPr>
          <a:lstStyle/>
          <a:p>
            <a:pPr algn="ctr"/>
            <a:r>
              <a:rPr lang="en-US" sz="4000" dirty="0">
                <a:solidFill>
                  <a:srgbClr val="C00000"/>
                </a:solidFill>
              </a:rPr>
              <a:t>Start Saving </a:t>
            </a:r>
          </a:p>
          <a:p>
            <a:pPr algn="ctr"/>
            <a:r>
              <a:rPr lang="en-US" sz="4000" dirty="0">
                <a:solidFill>
                  <a:srgbClr val="C00000"/>
                </a:solidFill>
              </a:rPr>
              <a:t>and </a:t>
            </a:r>
          </a:p>
          <a:p>
            <a:pPr algn="ctr"/>
            <a:r>
              <a:rPr lang="en-US" sz="4000" dirty="0">
                <a:solidFill>
                  <a:srgbClr val="C00000"/>
                </a:solidFill>
              </a:rPr>
              <a:t>Earning!</a:t>
            </a:r>
          </a:p>
        </p:txBody>
      </p:sp>
      <p:sp>
        <p:nvSpPr>
          <p:cNvPr id="4" name="Rectangle 3"/>
          <p:cNvSpPr/>
          <p:nvPr/>
        </p:nvSpPr>
        <p:spPr>
          <a:xfrm>
            <a:off x="320040" y="671679"/>
            <a:ext cx="4529774" cy="4462760"/>
          </a:xfrm>
          <a:prstGeom prst="rect">
            <a:avLst/>
          </a:prstGeom>
        </p:spPr>
        <p:txBody>
          <a:bodyPr wrap="square">
            <a:spAutoFit/>
          </a:bodyPr>
          <a:lstStyle/>
          <a:p>
            <a:r>
              <a:rPr lang="en-US" sz="3200" b="1" dirty="0">
                <a:solidFill>
                  <a:srgbClr val="C00000"/>
                </a:solidFill>
              </a:rPr>
              <a:t>On-going Solar System Monitor and Support</a:t>
            </a:r>
          </a:p>
          <a:p>
            <a:endParaRPr lang="en-US" sz="2800" dirty="0"/>
          </a:p>
          <a:p>
            <a:r>
              <a:rPr lang="en-US" sz="2800" dirty="0"/>
              <a:t>We monitor your system remotely.  If there is a problem, we will alert you and schedule service.</a:t>
            </a:r>
          </a:p>
          <a:p>
            <a:endParaRPr lang="en-US" sz="2400" dirty="0"/>
          </a:p>
          <a:p>
            <a:r>
              <a:rPr lang="en-US" sz="2400" dirty="0"/>
              <a:t> </a:t>
            </a:r>
          </a:p>
        </p:txBody>
      </p:sp>
    </p:spTree>
    <p:extLst>
      <p:ext uri="{BB962C8B-B14F-4D97-AF65-F5344CB8AC3E}">
        <p14:creationId xmlns:p14="http://schemas.microsoft.com/office/powerpoint/2010/main" val="4197787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irl with blackboard.jpg"/>
          <p:cNvPicPr>
            <a:picLocks noChangeAspect="1"/>
          </p:cNvPicPr>
          <p:nvPr/>
        </p:nvPicPr>
        <p:blipFill>
          <a:blip r:embed="rId3" cstate="print"/>
          <a:srcRect l="5196" t="4150" b="40373"/>
          <a:stretch>
            <a:fillRect/>
          </a:stretch>
        </p:blipFill>
        <p:spPr>
          <a:xfrm flipH="1">
            <a:off x="1126713" y="1001483"/>
            <a:ext cx="6662378" cy="5856515"/>
          </a:xfrm>
          <a:prstGeom prst="rect">
            <a:avLst/>
          </a:prstGeom>
        </p:spPr>
      </p:pic>
      <p:sp>
        <p:nvSpPr>
          <p:cNvPr id="7" name="Rectangle 6"/>
          <p:cNvSpPr/>
          <p:nvPr/>
        </p:nvSpPr>
        <p:spPr>
          <a:xfrm>
            <a:off x="1382324" y="2311401"/>
            <a:ext cx="5907315" cy="923330"/>
          </a:xfrm>
          <a:prstGeom prst="rect">
            <a:avLst/>
          </a:prstGeom>
          <a:noFill/>
        </p:spPr>
        <p:txBody>
          <a:bodyPr wrap="square">
            <a:spAutoFit/>
          </a:bodyPr>
          <a:lstStyle/>
          <a:p>
            <a:pPr algn="ctr"/>
            <a:r>
              <a:rPr lang="en-US" sz="5400" dirty="0">
                <a:ln w="19050">
                  <a:noFill/>
                </a:ln>
                <a:solidFill>
                  <a:srgbClr val="FFFF00"/>
                </a:solidFill>
                <a:latin typeface="Kristen ITC" panose="03050502040202030202" pitchFamily="66" charset="0"/>
                <a:cs typeface="Arial" pitchFamily="34" charset="0"/>
              </a:rPr>
              <a:t>QUESTIONS?</a:t>
            </a:r>
            <a:endParaRPr lang="en-US" sz="5400" dirty="0">
              <a:solidFill>
                <a:schemeClr val="bg1"/>
              </a:solidFill>
              <a:latin typeface="Kristen ITC" panose="03050502040202030202" pitchFamily="66" charset="0"/>
              <a:cs typeface="Arial" pitchFamily="34" charset="0"/>
            </a:endParaRPr>
          </a:p>
        </p:txBody>
      </p:sp>
    </p:spTree>
    <p:extLst>
      <p:ext uri="{BB962C8B-B14F-4D97-AF65-F5344CB8AC3E}">
        <p14:creationId xmlns:p14="http://schemas.microsoft.com/office/powerpoint/2010/main" val="1685792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FD41-C393-462D-ABFA-C50CCF4316BE}"/>
              </a:ext>
            </a:extLst>
          </p:cNvPr>
          <p:cNvSpPr>
            <a:spLocks noGrp="1"/>
          </p:cNvSpPr>
          <p:nvPr>
            <p:ph type="title"/>
          </p:nvPr>
        </p:nvSpPr>
        <p:spPr>
          <a:xfrm>
            <a:off x="0" y="0"/>
            <a:ext cx="5707781" cy="1325563"/>
          </a:xfrm>
        </p:spPr>
        <p:txBody>
          <a:bodyPr>
            <a:normAutofit/>
          </a:bodyPr>
          <a:lstStyle/>
          <a:p>
            <a:pPr algn="ctr"/>
            <a:r>
              <a:rPr lang="en-US" sz="3200" b="1" dirty="0">
                <a:solidFill>
                  <a:srgbClr val="FF6600"/>
                </a:solidFill>
                <a:latin typeface="Arial" panose="020B0604020202020204" pitchFamily="34" charset="0"/>
                <a:cs typeface="Arial" panose="020B0604020202020204" pitchFamily="34" charset="0"/>
              </a:rPr>
              <a:t>Special Offers for </a:t>
            </a:r>
            <a:br>
              <a:rPr lang="en-US" sz="3200" b="1" dirty="0">
                <a:solidFill>
                  <a:srgbClr val="FF6600"/>
                </a:solidFill>
                <a:latin typeface="Arial" panose="020B0604020202020204" pitchFamily="34" charset="0"/>
                <a:cs typeface="Arial" panose="020B0604020202020204" pitchFamily="34" charset="0"/>
              </a:rPr>
            </a:br>
            <a:r>
              <a:rPr lang="en-US" sz="3200" b="1" dirty="0">
                <a:solidFill>
                  <a:srgbClr val="FF6600"/>
                </a:solidFill>
                <a:latin typeface="Arial" panose="020B0604020202020204" pitchFamily="34" charset="0"/>
                <a:cs typeface="Arial" panose="020B0604020202020204" pitchFamily="34" charset="0"/>
              </a:rPr>
              <a:t>Holy Trinity Parishioners </a:t>
            </a:r>
          </a:p>
        </p:txBody>
      </p:sp>
      <p:pic>
        <p:nvPicPr>
          <p:cNvPr id="5" name="Picture 4" descr="A picture containing map&#10;&#10;Description automatically generated">
            <a:extLst>
              <a:ext uri="{FF2B5EF4-FFF2-40B4-BE49-F238E27FC236}">
                <a16:creationId xmlns:a16="http://schemas.microsoft.com/office/drawing/2014/main" id="{179E7B40-BCAF-45F0-A1D0-F5F89FEEFFE9}"/>
              </a:ext>
            </a:extLst>
          </p:cNvPr>
          <p:cNvPicPr>
            <a:picLocks noChangeAspect="1"/>
          </p:cNvPicPr>
          <p:nvPr/>
        </p:nvPicPr>
        <p:blipFill rotWithShape="1">
          <a:blip r:embed="rId2">
            <a:extLst>
              <a:ext uri="{28A0092B-C50C-407E-A947-70E740481C1C}">
                <a14:useLocalDpi xmlns:a14="http://schemas.microsoft.com/office/drawing/2010/main" val="0"/>
              </a:ext>
            </a:extLst>
          </a:blip>
          <a:srcRect t="28632"/>
          <a:stretch/>
        </p:blipFill>
        <p:spPr>
          <a:xfrm>
            <a:off x="5554960" y="57750"/>
            <a:ext cx="3241307" cy="6761747"/>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1C2B7871-A1A1-4805-A1AA-761CFEF86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1" y="1212783"/>
            <a:ext cx="3795590" cy="2559816"/>
          </a:xfrm>
          <a:prstGeom prst="rect">
            <a:avLst/>
          </a:prstGeom>
        </p:spPr>
      </p:pic>
      <p:pic>
        <p:nvPicPr>
          <p:cNvPr id="11" name="Picture 10" descr="A person standing in front of a window&#10;&#10;Description automatically generated">
            <a:extLst>
              <a:ext uri="{FF2B5EF4-FFF2-40B4-BE49-F238E27FC236}">
                <a16:creationId xmlns:a16="http://schemas.microsoft.com/office/drawing/2014/main" id="{C619BA81-30ED-4798-B236-299F49AD8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069" y="3891569"/>
            <a:ext cx="3554931" cy="2388914"/>
          </a:xfrm>
          <a:prstGeom prst="rect">
            <a:avLst/>
          </a:prstGeom>
        </p:spPr>
      </p:pic>
      <p:sp>
        <p:nvSpPr>
          <p:cNvPr id="12" name="TextBox 11">
            <a:extLst>
              <a:ext uri="{FF2B5EF4-FFF2-40B4-BE49-F238E27FC236}">
                <a16:creationId xmlns:a16="http://schemas.microsoft.com/office/drawing/2014/main" id="{ABBE2FD9-4D32-4263-AE4E-E75CCC1D2072}"/>
              </a:ext>
            </a:extLst>
          </p:cNvPr>
          <p:cNvSpPr txBox="1"/>
          <p:nvPr/>
        </p:nvSpPr>
        <p:spPr>
          <a:xfrm>
            <a:off x="77003" y="6439300"/>
            <a:ext cx="5630778" cy="369332"/>
          </a:xfrm>
          <a:prstGeom prst="rect">
            <a:avLst/>
          </a:prstGeom>
          <a:noFill/>
        </p:spPr>
        <p:txBody>
          <a:bodyPr wrap="square" rtlCol="0">
            <a:spAutoFit/>
          </a:bodyPr>
          <a:lstStyle/>
          <a:p>
            <a:pPr algn="ctr"/>
            <a:r>
              <a:rPr lang="en-US" dirty="0">
                <a:ln>
                  <a:solidFill>
                    <a:srgbClr val="3333FF"/>
                  </a:solidFill>
                </a:ln>
                <a:latin typeface="Arial" panose="020B0604020202020204" pitchFamily="34" charset="0"/>
                <a:cs typeface="Arial" panose="020B0604020202020204" pitchFamily="34" charset="0"/>
              </a:rPr>
              <a:t>Interested? Email Lpeck@solarenergyworld.com</a:t>
            </a:r>
          </a:p>
        </p:txBody>
      </p:sp>
    </p:spTree>
    <p:extLst>
      <p:ext uri="{BB962C8B-B14F-4D97-AF65-F5344CB8AC3E}">
        <p14:creationId xmlns:p14="http://schemas.microsoft.com/office/powerpoint/2010/main" val="1466731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2" descr="http://img.rt.com/files/news/21/e2/e0/00/west-virginia-1.s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1445" y="101224"/>
            <a:ext cx="6187440" cy="3479315"/>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964821" y="2195035"/>
            <a:ext cx="3179179" cy="1323439"/>
          </a:xfrm>
          <a:prstGeom prst="rect">
            <a:avLst/>
          </a:prstGeom>
          <a:noFill/>
        </p:spPr>
        <p:txBody>
          <a:bodyPr wrap="square" rtlCol="0">
            <a:spAutoFit/>
          </a:bodyPr>
          <a:lstStyle/>
          <a:p>
            <a:pPr algn="ctr"/>
            <a:r>
              <a:rPr lang="en-US" sz="3200" b="1" dirty="0">
                <a:ln>
                  <a:solidFill>
                    <a:srgbClr val="FF0000"/>
                  </a:solidFill>
                </a:ln>
                <a:solidFill>
                  <a:schemeClr val="bg1"/>
                </a:solidFill>
                <a:latin typeface="Arial Black" panose="020B0A04020102020204" pitchFamily="34" charset="0"/>
              </a:rPr>
              <a:t>WEST VIRGINIA</a:t>
            </a:r>
          </a:p>
          <a:p>
            <a:pPr lvl="0" algn="ctr"/>
            <a:r>
              <a:rPr lang="en-US" sz="1600" b="1" dirty="0">
                <a:ln w="3175">
                  <a:noFill/>
                </a:ln>
                <a:solidFill>
                  <a:prstClr val="white"/>
                </a:solidFill>
                <a:latin typeface="Arial Black" panose="020B0A04020102020204" pitchFamily="34" charset="0"/>
                <a:cs typeface="Arial" panose="020B0604020202020204" pitchFamily="34" charset="0"/>
              </a:rPr>
              <a:t>Coal Chemical Leak</a:t>
            </a:r>
            <a:endParaRPr lang="en-US" sz="3200" b="1" dirty="0">
              <a:ln>
                <a:solidFill>
                  <a:srgbClr val="FF0000"/>
                </a:solidFill>
              </a:ln>
              <a:solidFill>
                <a:schemeClr val="bg1"/>
              </a:solidFill>
              <a:latin typeface="Arial Black" panose="020B0A04020102020204" pitchFamily="34" charset="0"/>
            </a:endParaRPr>
          </a:p>
        </p:txBody>
      </p:sp>
      <p:sp>
        <p:nvSpPr>
          <p:cNvPr id="18" name="TextBox 17"/>
          <p:cNvSpPr txBox="1"/>
          <p:nvPr/>
        </p:nvSpPr>
        <p:spPr>
          <a:xfrm>
            <a:off x="155574" y="179098"/>
            <a:ext cx="2320927" cy="2677656"/>
          </a:xfrm>
          <a:prstGeom prst="rect">
            <a:avLst/>
          </a:prstGeom>
          <a:solidFill>
            <a:schemeClr val="tx1"/>
          </a:solid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SPILLS AND ACCIDENTS FROM DIRTY ENERGY </a:t>
            </a:r>
          </a:p>
          <a:p>
            <a:pPr algn="ctr"/>
            <a:r>
              <a:rPr lang="en-US" sz="2400" b="1" dirty="0">
                <a:solidFill>
                  <a:schemeClr val="bg1"/>
                </a:solidFill>
                <a:latin typeface="Arial" panose="020B0604020202020204" pitchFamily="34" charset="0"/>
                <a:cs typeface="Arial" panose="020B0604020202020204" pitchFamily="34" charset="0"/>
              </a:rPr>
              <a:t>ARE NOW COMMON</a:t>
            </a:r>
          </a:p>
          <a:p>
            <a:pPr algn="ctr"/>
            <a:r>
              <a:rPr lang="en-US" sz="2400" b="1" dirty="0">
                <a:solidFill>
                  <a:schemeClr val="bg1"/>
                </a:solidFill>
                <a:latin typeface="Arial" panose="020B0604020202020204" pitchFamily="34" charset="0"/>
                <a:cs typeface="Arial" panose="020B0604020202020204" pitchFamily="34" charset="0"/>
              </a:rPr>
              <a:t>PLACE</a:t>
            </a:r>
          </a:p>
        </p:txBody>
      </p:sp>
      <p:pic>
        <p:nvPicPr>
          <p:cNvPr id="19" name="Picture 34" descr="http://www.csmonitor.com/var/archive/storage/images/media/images/0914-oilspill/10717000-1-eng-US/0914-oilspill_full_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323769"/>
            <a:ext cx="5071743" cy="3381162"/>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133600" y="3373797"/>
            <a:ext cx="2781126" cy="1323439"/>
          </a:xfrm>
          <a:prstGeom prst="rect">
            <a:avLst/>
          </a:prstGeom>
          <a:noFill/>
        </p:spPr>
        <p:txBody>
          <a:bodyPr wrap="square" rtlCol="0">
            <a:spAutoFit/>
          </a:bodyPr>
          <a:lstStyle/>
          <a:p>
            <a:pPr algn="ctr"/>
            <a:r>
              <a:rPr lang="en-US" sz="2800" b="1" dirty="0">
                <a:ln w="12700">
                  <a:solidFill>
                    <a:schemeClr val="tx1"/>
                  </a:solidFill>
                </a:ln>
                <a:solidFill>
                  <a:schemeClr val="bg1"/>
                </a:solidFill>
                <a:latin typeface="Arial Black" panose="020B0A04020102020204" pitchFamily="34" charset="0"/>
              </a:rPr>
              <a:t>FLORIDA</a:t>
            </a:r>
          </a:p>
          <a:p>
            <a:pPr lvl="0" algn="ctr"/>
            <a:r>
              <a:rPr lang="en-US" sz="1600" b="1" dirty="0">
                <a:ln w="3175">
                  <a:noFill/>
                </a:ln>
                <a:solidFill>
                  <a:prstClr val="white"/>
                </a:solidFill>
                <a:latin typeface="Arial Black" panose="020B0A04020102020204" pitchFamily="34" charset="0"/>
                <a:cs typeface="Arial" panose="020B0604020202020204" pitchFamily="34" charset="0"/>
              </a:rPr>
              <a:t>Oil Spill</a:t>
            </a:r>
          </a:p>
          <a:p>
            <a:pPr algn="ctr"/>
            <a:endParaRPr lang="en-US" sz="3600" b="1" dirty="0">
              <a:ln w="28575">
                <a:solidFill>
                  <a:schemeClr val="tx1"/>
                </a:solidFill>
              </a:ln>
              <a:solidFill>
                <a:schemeClr val="bg1"/>
              </a:solidFill>
              <a:latin typeface="Arial Black" panose="020B0A04020102020204" pitchFamily="34" charset="0"/>
            </a:endParaRPr>
          </a:p>
        </p:txBody>
      </p:sp>
      <p:pic>
        <p:nvPicPr>
          <p:cNvPr id="22" name="Picture 21" descr="http://images.nationalgeographic.com/wpf/media-live/photos/000/658/cache/energy-new-york-state-awaits-health-study-fracking_65880_600x4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5166" y="4542537"/>
            <a:ext cx="2883191" cy="2162394"/>
          </a:xfrm>
          <a:prstGeom prst="rect">
            <a:avLst/>
          </a:prstGeom>
          <a:noFill/>
          <a:ln w="38100">
            <a:solidFill>
              <a:srgbClr val="33CC33"/>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785165" y="5845488"/>
            <a:ext cx="2883191" cy="707886"/>
          </a:xfrm>
          <a:prstGeom prst="rect">
            <a:avLst/>
          </a:prstGeom>
          <a:noFill/>
        </p:spPr>
        <p:txBody>
          <a:bodyPr wrap="square" rtlCol="0">
            <a:spAutoFit/>
          </a:bodyPr>
          <a:lstStyle/>
          <a:p>
            <a:pPr algn="ctr"/>
            <a:r>
              <a:rPr lang="en-US" sz="2400" b="1" dirty="0">
                <a:ln>
                  <a:solidFill>
                    <a:srgbClr val="FF0000"/>
                  </a:solidFill>
                </a:ln>
                <a:solidFill>
                  <a:schemeClr val="bg1"/>
                </a:solidFill>
                <a:latin typeface="Arial Black" panose="020B0A04020102020204" pitchFamily="34" charset="0"/>
              </a:rPr>
              <a:t>PENNSYLVANIA</a:t>
            </a:r>
          </a:p>
          <a:p>
            <a:pPr algn="r"/>
            <a:r>
              <a:rPr lang="en-US" sz="1600" b="1" dirty="0">
                <a:ln w="3175">
                  <a:noFill/>
                </a:ln>
                <a:solidFill>
                  <a:schemeClr val="bg1"/>
                </a:solidFill>
                <a:latin typeface="Arial Black" panose="020B0A04020102020204" pitchFamily="34" charset="0"/>
                <a:cs typeface="Arial" panose="020B0604020202020204" pitchFamily="34" charset="0"/>
              </a:rPr>
              <a:t>Gas Fracking</a:t>
            </a:r>
          </a:p>
        </p:txBody>
      </p:sp>
    </p:spTree>
    <p:extLst>
      <p:ext uri="{BB962C8B-B14F-4D97-AF65-F5344CB8AC3E}">
        <p14:creationId xmlns:p14="http://schemas.microsoft.com/office/powerpoint/2010/main" val="1347821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570"/>
            <a:ext cx="9144000" cy="691956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 descr="http://i.usatoday.net/communitymanager/_photos/on-deadline/2012/07/12/droughtx-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485" y="4384015"/>
            <a:ext cx="2532629" cy="1902057"/>
          </a:xfrm>
          <a:prstGeom prst="rect">
            <a:avLst/>
          </a:prstGeom>
          <a:noFill/>
          <a:ln w="57150">
            <a:solidFill>
              <a:srgbClr val="FF00FF"/>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360485" y="5975063"/>
            <a:ext cx="2279334" cy="338554"/>
          </a:xfrm>
          <a:prstGeom prst="rect">
            <a:avLst/>
          </a:prstGeom>
          <a:noFill/>
        </p:spPr>
        <p:txBody>
          <a:bodyPr wrap="square" rtlCol="0">
            <a:spAutoFit/>
          </a:bodyPr>
          <a:lstStyle/>
          <a:p>
            <a:pPr algn="ctr"/>
            <a:r>
              <a:rPr lang="en-US" sz="1600" b="1" dirty="0">
                <a:ln>
                  <a:solidFill>
                    <a:srgbClr val="FF0000"/>
                  </a:solidFill>
                </a:ln>
                <a:solidFill>
                  <a:schemeClr val="bg1"/>
                </a:solidFill>
                <a:latin typeface="Arial Black" panose="020B0A04020102020204" pitchFamily="34" charset="0"/>
              </a:rPr>
              <a:t>MARYLAND</a:t>
            </a:r>
          </a:p>
        </p:txBody>
      </p:sp>
      <p:sp>
        <p:nvSpPr>
          <p:cNvPr id="26" name="TextBox 25"/>
          <p:cNvSpPr txBox="1"/>
          <p:nvPr/>
        </p:nvSpPr>
        <p:spPr>
          <a:xfrm>
            <a:off x="0" y="134008"/>
            <a:ext cx="9143999" cy="1969770"/>
          </a:xfrm>
          <a:prstGeom prst="rect">
            <a:avLst/>
          </a:prstGeom>
          <a:noFill/>
        </p:spPr>
        <p:txBody>
          <a:bodyPr wrap="square" rtlCol="0">
            <a:spAutoFit/>
          </a:bodyPr>
          <a:lstStyle/>
          <a:p>
            <a:pPr algn="ctr">
              <a:spcAft>
                <a:spcPts val="1200"/>
              </a:spcAft>
            </a:pPr>
            <a:r>
              <a:rPr lang="en-US" sz="2600" b="1" dirty="0">
                <a:solidFill>
                  <a:schemeClr val="bg1"/>
                </a:solidFill>
              </a:rPr>
              <a:t>97% of Accredited Climate Scientists worldwide agree, </a:t>
            </a:r>
            <a:r>
              <a:rPr lang="en-US" sz="2400" dirty="0">
                <a:solidFill>
                  <a:schemeClr val="bg1"/>
                </a:solidFill>
              </a:rPr>
              <a:t>"Observations throughout the world make it clear that climate change is occurring, and rigorous scientific research demonstrates that the greenhouse gases emitted by human activities </a:t>
            </a:r>
            <a:r>
              <a:rPr lang="en-US" sz="2400" b="1" i="1" dirty="0">
                <a:solidFill>
                  <a:schemeClr val="bg1"/>
                </a:solidFill>
              </a:rPr>
              <a:t>are the primary driver</a:t>
            </a:r>
            <a:r>
              <a:rPr lang="en-US" sz="2400" dirty="0">
                <a:solidFill>
                  <a:schemeClr val="bg1"/>
                </a:solidFill>
              </a:rPr>
              <a:t>.”</a:t>
            </a:r>
          </a:p>
        </p:txBody>
      </p:sp>
      <p:pic>
        <p:nvPicPr>
          <p:cNvPr id="29" name="Picture 2" descr="http://graphics8.nytimes.com/images/2013/05/04/us/2subWILDFIRE/2subWILDFIRE-articleLarge.jpg"/>
          <p:cNvPicPr>
            <a:picLocks noChangeAspect="1" noChangeArrowheads="1"/>
          </p:cNvPicPr>
          <p:nvPr/>
        </p:nvPicPr>
        <p:blipFill rotWithShape="1">
          <a:blip r:embed="rId4">
            <a:extLst>
              <a:ext uri="{28A0092B-C50C-407E-A947-70E740481C1C}">
                <a14:useLocalDpi xmlns:a14="http://schemas.microsoft.com/office/drawing/2010/main" val="0"/>
              </a:ext>
            </a:extLst>
          </a:blip>
          <a:srcRect t="2227" b="2357"/>
          <a:stretch/>
        </p:blipFill>
        <p:spPr bwMode="auto">
          <a:xfrm>
            <a:off x="548718" y="2245809"/>
            <a:ext cx="3702467" cy="1952016"/>
          </a:xfrm>
          <a:prstGeom prst="rect">
            <a:avLst/>
          </a:prstGeom>
          <a:noFill/>
          <a:ln w="57150">
            <a:solidFill>
              <a:srgbClr val="0000FF"/>
            </a:solidFill>
          </a:ln>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81263" y="2387441"/>
            <a:ext cx="3763478" cy="338554"/>
          </a:xfrm>
          <a:prstGeom prst="rect">
            <a:avLst/>
          </a:prstGeom>
          <a:noFill/>
        </p:spPr>
        <p:txBody>
          <a:bodyPr wrap="square" rtlCol="0">
            <a:spAutoFit/>
          </a:bodyPr>
          <a:lstStyle/>
          <a:p>
            <a:pPr algn="ctr"/>
            <a:r>
              <a:rPr lang="en-US" sz="1600" b="1" dirty="0">
                <a:ln>
                  <a:solidFill>
                    <a:srgbClr val="FF0000"/>
                  </a:solidFill>
                </a:ln>
                <a:solidFill>
                  <a:schemeClr val="bg1"/>
                </a:solidFill>
                <a:latin typeface="Arial Black" panose="020B0A04020102020204" pitchFamily="34" charset="0"/>
              </a:rPr>
              <a:t>OREGON</a:t>
            </a:r>
          </a:p>
        </p:txBody>
      </p:sp>
      <p:pic>
        <p:nvPicPr>
          <p:cNvPr id="31" name="Picture 12" descr="http://america.aljazeera.com/content/dam/ajam/images/articles/calif_drought_011714.jpg"/>
          <p:cNvPicPr>
            <a:picLocks noChangeAspect="1" noChangeArrowheads="1"/>
          </p:cNvPicPr>
          <p:nvPr/>
        </p:nvPicPr>
        <p:blipFill rotWithShape="1">
          <a:blip r:embed="rId5">
            <a:extLst>
              <a:ext uri="{28A0092B-C50C-407E-A947-70E740481C1C}">
                <a14:useLocalDpi xmlns:a14="http://schemas.microsoft.com/office/drawing/2010/main" val="0"/>
              </a:ext>
            </a:extLst>
          </a:blip>
          <a:srcRect l="-1" r="651" b="3461"/>
          <a:stretch/>
        </p:blipFill>
        <p:spPr bwMode="auto">
          <a:xfrm>
            <a:off x="4791508" y="4420783"/>
            <a:ext cx="3127640" cy="1900525"/>
          </a:xfrm>
          <a:prstGeom prst="rect">
            <a:avLst/>
          </a:prstGeom>
          <a:noFill/>
          <a:ln w="57150">
            <a:solidFill>
              <a:srgbClr val="00C400"/>
            </a:solidFill>
          </a:ln>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415807" y="5931161"/>
            <a:ext cx="4341977" cy="338554"/>
          </a:xfrm>
          <a:prstGeom prst="rect">
            <a:avLst/>
          </a:prstGeom>
          <a:noFill/>
        </p:spPr>
        <p:txBody>
          <a:bodyPr wrap="square" rtlCol="0">
            <a:spAutoFit/>
          </a:bodyPr>
          <a:lstStyle/>
          <a:p>
            <a:pPr algn="ctr"/>
            <a:r>
              <a:rPr lang="en-US" sz="1600" b="1" dirty="0">
                <a:ln>
                  <a:solidFill>
                    <a:srgbClr val="FF0000"/>
                  </a:solidFill>
                </a:ln>
                <a:solidFill>
                  <a:schemeClr val="bg1"/>
                </a:solidFill>
                <a:latin typeface="Arial Black" panose="020B0A04020102020204" pitchFamily="34" charset="0"/>
              </a:rPr>
              <a:t>CALIFORNIA</a:t>
            </a:r>
          </a:p>
        </p:txBody>
      </p:sp>
      <p:pic>
        <p:nvPicPr>
          <p:cNvPr id="13" name="Picture 12" descr="http://static.guim.co.uk/sys-images/Guardian/Pix/pictures/2012/10/30/1351630266073/New-York-flooded-street-a-010.jpg"/>
          <p:cNvPicPr>
            <a:picLocks noChangeAspect="1" noChangeArrowheads="1"/>
          </p:cNvPicPr>
          <p:nvPr/>
        </p:nvPicPr>
        <p:blipFill rotWithShape="1">
          <a:blip r:embed="rId6">
            <a:extLst>
              <a:ext uri="{28A0092B-C50C-407E-A947-70E740481C1C}">
                <a14:useLocalDpi xmlns:a14="http://schemas.microsoft.com/office/drawing/2010/main" val="0"/>
              </a:ext>
            </a:extLst>
          </a:blip>
          <a:srcRect l="7688" t="6096"/>
          <a:stretch/>
        </p:blipFill>
        <p:spPr bwMode="auto">
          <a:xfrm>
            <a:off x="5045083" y="2245809"/>
            <a:ext cx="3225461" cy="1968642"/>
          </a:xfrm>
          <a:prstGeom prst="rect">
            <a:avLst/>
          </a:prstGeom>
          <a:noFill/>
          <a:ln w="57150">
            <a:solidFill>
              <a:srgbClr val="FF9933"/>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067330" y="3782959"/>
            <a:ext cx="2121457" cy="338554"/>
          </a:xfrm>
          <a:prstGeom prst="rect">
            <a:avLst/>
          </a:prstGeom>
          <a:noFill/>
        </p:spPr>
        <p:txBody>
          <a:bodyPr wrap="square" rtlCol="0">
            <a:spAutoFit/>
          </a:bodyPr>
          <a:lstStyle/>
          <a:p>
            <a:r>
              <a:rPr lang="en-US" sz="1600" b="1" dirty="0">
                <a:ln>
                  <a:solidFill>
                    <a:srgbClr val="FF0000"/>
                  </a:solidFill>
                </a:ln>
                <a:solidFill>
                  <a:schemeClr val="bg1"/>
                </a:solidFill>
                <a:latin typeface="Arial Black" panose="020B0A04020102020204" pitchFamily="34" charset="0"/>
              </a:rPr>
              <a:t>NEW YORK</a:t>
            </a:r>
          </a:p>
        </p:txBody>
      </p:sp>
      <p:sp>
        <p:nvSpPr>
          <p:cNvPr id="3" name="TextBox 2"/>
          <p:cNvSpPr txBox="1"/>
          <p:nvPr/>
        </p:nvSpPr>
        <p:spPr>
          <a:xfrm>
            <a:off x="1" y="6405320"/>
            <a:ext cx="9144000" cy="677108"/>
          </a:xfrm>
          <a:prstGeom prst="rect">
            <a:avLst/>
          </a:prstGeom>
          <a:noFill/>
        </p:spPr>
        <p:txBody>
          <a:bodyPr wrap="square" rtlCol="0">
            <a:spAutoFit/>
          </a:bodyPr>
          <a:lstStyle/>
          <a:p>
            <a:pPr algn="ctr"/>
            <a:r>
              <a:rPr lang="en-US" sz="2000" i="1" dirty="0">
                <a:solidFill>
                  <a:schemeClr val="bg1"/>
                </a:solidFill>
                <a:latin typeface="Arial" panose="020B0604020202020204" pitchFamily="34" charset="0"/>
                <a:cs typeface="Arial" panose="020B0604020202020204" pitchFamily="34" charset="0"/>
              </a:rPr>
              <a:t>Source: NASA  </a:t>
            </a:r>
            <a:r>
              <a:rPr lang="en-US" dirty="0">
                <a:solidFill>
                  <a:schemeClr val="bg1"/>
                </a:solidFill>
                <a:latin typeface="Arial" panose="020B0604020202020204" pitchFamily="34" charset="0"/>
                <a:cs typeface="Arial" panose="020B0604020202020204" pitchFamily="34" charset="0"/>
              </a:rPr>
              <a:t>https://climate.nasa.gov/scientific-consensus</a:t>
            </a:r>
            <a:r>
              <a:rPr lang="en-US" b="1" dirty="0">
                <a:solidFill>
                  <a:schemeClr val="bg1"/>
                </a:solidFill>
                <a:latin typeface="Arial" panose="020B0604020202020204" pitchFamily="34" charset="0"/>
                <a:cs typeface="Arial" panose="020B0604020202020204" pitchFamily="34" charset="0"/>
              </a:rPr>
              <a:t>/</a:t>
            </a:r>
          </a:p>
          <a:p>
            <a:pPr algn="ctr"/>
            <a:endParaRPr lang="en-US" dirty="0"/>
          </a:p>
        </p:txBody>
      </p:sp>
    </p:spTree>
    <p:extLst>
      <p:ext uri="{BB962C8B-B14F-4D97-AF65-F5344CB8AC3E}">
        <p14:creationId xmlns:p14="http://schemas.microsoft.com/office/powerpoint/2010/main" val="1818993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nOAH Arctic sea ice melting nasa 2019">
            <a:extLst>
              <a:ext uri="{FF2B5EF4-FFF2-40B4-BE49-F238E27FC236}">
                <a16:creationId xmlns:a16="http://schemas.microsoft.com/office/drawing/2014/main" id="{D9255F2E-347A-44AC-B94A-0A10BACB1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78" y="1014876"/>
            <a:ext cx="8183880" cy="49160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A88523-216A-4DB0-9430-0BDE66C1F4C4}"/>
              </a:ext>
            </a:extLst>
          </p:cNvPr>
          <p:cNvSpPr txBox="1"/>
          <p:nvPr/>
        </p:nvSpPr>
        <p:spPr>
          <a:xfrm>
            <a:off x="356223" y="6315898"/>
            <a:ext cx="5023757" cy="369332"/>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a:t>
            </a:r>
            <a:r>
              <a:rPr lang="en-US" sz="1200" b="1" i="1" dirty="0">
                <a:latin typeface="Arial" panose="020B0604020202020204" pitchFamily="34" charset="0"/>
                <a:cs typeface="Arial" panose="020B0604020202020204" pitchFamily="34" charset="0"/>
              </a:rPr>
              <a:t>Source: NASA, 2019</a:t>
            </a:r>
            <a:endParaRPr lang="en-US" sz="1200" dirty="0"/>
          </a:p>
        </p:txBody>
      </p:sp>
      <p:sp>
        <p:nvSpPr>
          <p:cNvPr id="5" name="TextBox 4">
            <a:extLst>
              <a:ext uri="{FF2B5EF4-FFF2-40B4-BE49-F238E27FC236}">
                <a16:creationId xmlns:a16="http://schemas.microsoft.com/office/drawing/2014/main" id="{29EB85D0-2C59-4924-BF13-0F34648CA2E7}"/>
              </a:ext>
            </a:extLst>
          </p:cNvPr>
          <p:cNvSpPr txBox="1"/>
          <p:nvPr/>
        </p:nvSpPr>
        <p:spPr>
          <a:xfrm>
            <a:off x="0" y="284064"/>
            <a:ext cx="9032036" cy="523220"/>
          </a:xfrm>
          <a:prstGeom prst="rect">
            <a:avLst/>
          </a:prstGeom>
          <a:solidFill>
            <a:schemeClr val="bg1"/>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Human Activities’ GHG Effect on Climate Change*: </a:t>
            </a:r>
          </a:p>
        </p:txBody>
      </p:sp>
      <p:pic>
        <p:nvPicPr>
          <p:cNvPr id="3" name="Picture 2" descr="A picture containing table&#10;&#10;Description automatically generated">
            <a:extLst>
              <a:ext uri="{FF2B5EF4-FFF2-40B4-BE49-F238E27FC236}">
                <a16:creationId xmlns:a16="http://schemas.microsoft.com/office/drawing/2014/main" id="{7E455AF4-44CD-40B2-BB15-8BCDFD6B61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9654" y="5996539"/>
            <a:ext cx="2982308" cy="679041"/>
          </a:xfrm>
          <a:prstGeom prst="rect">
            <a:avLst/>
          </a:prstGeom>
        </p:spPr>
      </p:pic>
    </p:spTree>
    <p:extLst>
      <p:ext uri="{BB962C8B-B14F-4D97-AF65-F5344CB8AC3E}">
        <p14:creationId xmlns:p14="http://schemas.microsoft.com/office/powerpoint/2010/main" val="824462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46738"/>
            <a:ext cx="9032036" cy="1138773"/>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 </a:t>
            </a:r>
          </a:p>
          <a:p>
            <a:pPr algn="ctr"/>
            <a:r>
              <a:rPr lang="en-US" sz="4000" b="1" dirty="0">
                <a:solidFill>
                  <a:srgbClr val="C00000"/>
                </a:solidFill>
                <a:latin typeface="Arial" panose="020B0604020202020204" pitchFamily="34" charset="0"/>
                <a:cs typeface="Arial" panose="020B0604020202020204" pitchFamily="34" charset="0"/>
              </a:rPr>
              <a:t>Arctic Ice Melt is Accelerating*</a:t>
            </a:r>
          </a:p>
        </p:txBody>
      </p:sp>
      <p:pic>
        <p:nvPicPr>
          <p:cNvPr id="4" name="Picture 3">
            <a:extLst>
              <a:ext uri="{FF2B5EF4-FFF2-40B4-BE49-F238E27FC236}">
                <a16:creationId xmlns:a16="http://schemas.microsoft.com/office/drawing/2014/main" id="{8E544B55-591F-42B2-A625-ED023EA1A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101" y="1138797"/>
            <a:ext cx="8229600" cy="4772353"/>
          </a:xfrm>
          <a:prstGeom prst="rect">
            <a:avLst/>
          </a:prstGeom>
        </p:spPr>
      </p:pic>
      <p:sp>
        <p:nvSpPr>
          <p:cNvPr id="2" name="TextBox 1">
            <a:extLst>
              <a:ext uri="{FF2B5EF4-FFF2-40B4-BE49-F238E27FC236}">
                <a16:creationId xmlns:a16="http://schemas.microsoft.com/office/drawing/2014/main" id="{8AA88523-216A-4DB0-9430-0BDE66C1F4C4}"/>
              </a:ext>
            </a:extLst>
          </p:cNvPr>
          <p:cNvSpPr txBox="1"/>
          <p:nvPr/>
        </p:nvSpPr>
        <p:spPr>
          <a:xfrm>
            <a:off x="0" y="6392417"/>
            <a:ext cx="5023757" cy="369332"/>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a:t>
            </a:r>
            <a:r>
              <a:rPr lang="en-US" sz="1200" b="1" i="1" dirty="0">
                <a:latin typeface="Arial" panose="020B0604020202020204" pitchFamily="34" charset="0"/>
                <a:cs typeface="Arial" panose="020B0604020202020204" pitchFamily="34" charset="0"/>
              </a:rPr>
              <a:t>Source: NOAA, 2019</a:t>
            </a:r>
            <a:endParaRPr lang="en-US" sz="1200" dirty="0"/>
          </a:p>
        </p:txBody>
      </p:sp>
      <p:pic>
        <p:nvPicPr>
          <p:cNvPr id="3" name="Picture 2" descr="A picture containing table&#10;&#10;Description automatically generated">
            <a:extLst>
              <a:ext uri="{FF2B5EF4-FFF2-40B4-BE49-F238E27FC236}">
                <a16:creationId xmlns:a16="http://schemas.microsoft.com/office/drawing/2014/main" id="{BA39F23A-F01F-4C0F-8058-EB474684CE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8786" y="5986913"/>
            <a:ext cx="2982308" cy="679041"/>
          </a:xfrm>
          <a:prstGeom prst="rect">
            <a:avLst/>
          </a:prstGeom>
        </p:spPr>
      </p:pic>
    </p:spTree>
    <p:extLst>
      <p:ext uri="{BB962C8B-B14F-4D97-AF65-F5344CB8AC3E}">
        <p14:creationId xmlns:p14="http://schemas.microsoft.com/office/powerpoint/2010/main" val="2408750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2EE60E-49ED-44E7-A04A-DC8D6432FF98}"/>
              </a:ext>
            </a:extLst>
          </p:cNvPr>
          <p:cNvSpPr txBox="1"/>
          <p:nvPr/>
        </p:nvSpPr>
        <p:spPr>
          <a:xfrm>
            <a:off x="219398" y="917912"/>
            <a:ext cx="8640147" cy="5940088"/>
          </a:xfrm>
          <a:prstGeom prst="rect">
            <a:avLst/>
          </a:prstGeom>
          <a:noFill/>
        </p:spPr>
        <p:txBody>
          <a:bodyPr wrap="square" rtlCol="0">
            <a:spAutoFit/>
          </a:bodyPr>
          <a:lstStyle/>
          <a:p>
            <a:pPr>
              <a:spcAft>
                <a:spcPts val="1200"/>
              </a:spcAft>
            </a:pPr>
            <a:r>
              <a:rPr lang="en-US" sz="2800" i="1" dirty="0">
                <a:latin typeface="Arial" panose="020B0604020202020204" pitchFamily="34" charset="0"/>
                <a:cs typeface="Arial" panose="020B0604020202020204" pitchFamily="34" charset="0"/>
              </a:rPr>
              <a:t>In October 2018, The Intergovernmental Panel on Climate Change*, the UN’s climate-change body stated:</a:t>
            </a:r>
          </a:p>
          <a:p>
            <a:pPr>
              <a:spcAft>
                <a:spcPts val="600"/>
              </a:spcAft>
            </a:pPr>
            <a:r>
              <a:rPr lang="en-US" sz="2800" b="1" dirty="0">
                <a:solidFill>
                  <a:srgbClr val="0000FF"/>
                </a:solidFill>
                <a:latin typeface="Arial" panose="020B0604020202020204" pitchFamily="34" charset="0"/>
                <a:cs typeface="Arial" panose="020B0604020202020204" pitchFamily="34" charset="0"/>
              </a:rPr>
              <a:t>“We only have 12 years to save ourselves from utter devastation from climate change. … if we do nothing about it now the earth’s resources will be ravaged and humankind and the rest of the living things on this planet will be fighting for survival.”</a:t>
            </a:r>
          </a:p>
          <a:p>
            <a:pPr marL="285750" indent="-285750">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endParaRPr lang="en-US" sz="1200" dirty="0"/>
          </a:p>
          <a:p>
            <a:r>
              <a:rPr lang="en-US" dirty="0">
                <a:latin typeface="Arial" panose="020B0604020202020204" pitchFamily="34" charset="0"/>
                <a:cs typeface="Arial" panose="020B0604020202020204" pitchFamily="34" charset="0"/>
              </a:rPr>
              <a:t>*The report was built from more than 6,000 scientific references from 91 authors across 40 countries and outlines the impact of global warming exacerbated by human activity. The report calls for “rapid, far-reaching and unprecedented changes in all aspects of society.”, Oct. 2018</a:t>
            </a:r>
          </a:p>
          <a:p>
            <a:endParaRPr lang="en-US" dirty="0"/>
          </a:p>
          <a:p>
            <a:endParaRPr lang="en-US" dirty="0"/>
          </a:p>
        </p:txBody>
      </p:sp>
      <p:sp>
        <p:nvSpPr>
          <p:cNvPr id="6" name="TextBox 5">
            <a:extLst>
              <a:ext uri="{FF2B5EF4-FFF2-40B4-BE49-F238E27FC236}">
                <a16:creationId xmlns:a16="http://schemas.microsoft.com/office/drawing/2014/main" id="{673519C0-34EC-48DB-8014-789948B29883}"/>
              </a:ext>
            </a:extLst>
          </p:cNvPr>
          <p:cNvSpPr txBox="1"/>
          <p:nvPr/>
        </p:nvSpPr>
        <p:spPr>
          <a:xfrm>
            <a:off x="109057" y="-3880"/>
            <a:ext cx="8882743" cy="769441"/>
          </a:xfrm>
          <a:prstGeom prst="rect">
            <a:avLst/>
          </a:prstGeom>
          <a:solidFill>
            <a:schemeClr val="bg1"/>
          </a:solidFill>
        </p:spPr>
        <p:txBody>
          <a:bodyPr wrap="square" rtlCol="0">
            <a:spAutoFit/>
          </a:bodyPr>
          <a:lstStyle/>
          <a:p>
            <a:pPr algn="ctr"/>
            <a:r>
              <a:rPr lang="en-US" sz="4400" b="1" dirty="0">
                <a:solidFill>
                  <a:srgbClr val="C00000"/>
                </a:solidFill>
              </a:rPr>
              <a:t>BAD NEWS</a:t>
            </a:r>
          </a:p>
        </p:txBody>
      </p:sp>
    </p:spTree>
    <p:extLst>
      <p:ext uri="{BB962C8B-B14F-4D97-AF65-F5344CB8AC3E}">
        <p14:creationId xmlns:p14="http://schemas.microsoft.com/office/powerpoint/2010/main" val="22243776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D916D16962FE46BF538EAB2AD45167" ma:contentTypeVersion="4" ma:contentTypeDescription="Create a new document." ma:contentTypeScope="" ma:versionID="549dbd97926ec2420c8239819e25e7b0">
  <xsd:schema xmlns:xsd="http://www.w3.org/2001/XMLSchema" xmlns:xs="http://www.w3.org/2001/XMLSchema" xmlns:p="http://schemas.microsoft.com/office/2006/metadata/properties" xmlns:ns3="f85d4cd0-666b-4d3a-a1c3-bbe6126d0d32" targetNamespace="http://schemas.microsoft.com/office/2006/metadata/properties" ma:root="true" ma:fieldsID="20ac1a0e1ee0890032ca1b42fca890cb" ns3:_="">
    <xsd:import namespace="f85d4cd0-666b-4d3a-a1c3-bbe6126d0d3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5d4cd0-666b-4d3a-a1c3-bbe6126d0d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F9BFA9A-14BC-47D5-9B5A-C1FB2A344A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5d4cd0-666b-4d3a-a1c3-bbe6126d0d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53D63F-09E8-4A07-B40B-B4A81410F67E}">
  <ds:schemaRefs>
    <ds:schemaRef ds:uri="http://schemas.microsoft.com/sharepoint/v3/contenttype/forms"/>
  </ds:schemaRefs>
</ds:datastoreItem>
</file>

<file path=customXml/itemProps3.xml><?xml version="1.0" encoding="utf-8"?>
<ds:datastoreItem xmlns:ds="http://schemas.openxmlformats.org/officeDocument/2006/customXml" ds:itemID="{2FFD8C88-419C-4A37-AA00-ABE2CDA7BFC3}">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terms/"/>
    <ds:schemaRef ds:uri="http://purl.org/dc/elements/1.1/"/>
    <ds:schemaRef ds:uri="http://schemas.microsoft.com/office/2006/metadata/properties"/>
    <ds:schemaRef ds:uri="f85d4cd0-666b-4d3a-a1c3-bbe6126d0d3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84</TotalTime>
  <Words>2137</Words>
  <Application>Microsoft Office PowerPoint</Application>
  <PresentationFormat>On-screen Show (4:3)</PresentationFormat>
  <Paragraphs>281</Paragraphs>
  <Slides>45</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Arial</vt:lpstr>
      <vt:lpstr>Arial</vt:lpstr>
      <vt:lpstr>Arial Black</vt:lpstr>
      <vt:lpstr>Arial Narrow</vt:lpstr>
      <vt:lpstr>Calibri</vt:lpstr>
      <vt:lpstr>Calibri Light</vt:lpstr>
      <vt:lpstr>Comic Sans MS</vt:lpstr>
      <vt:lpstr>Georgia</vt:lpstr>
      <vt:lpstr>Ink Free</vt:lpstr>
      <vt:lpstr>Kristen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Main Reason Why Support for Solar Crosses Party 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the Best Solar Panels?</vt:lpstr>
      <vt:lpstr>Do solar panels still generate electricity when it is raining or cloudy? </vt:lpstr>
      <vt:lpstr>Will you still have electricity during a power outage if you have solar panels?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exactly is net metering? YOU GET MONEY BACK FROM YOUR UTILITY COMPANY!</vt:lpstr>
      <vt:lpstr>PowerPoint Presentation</vt:lpstr>
      <vt:lpstr>PowerPoint Presentation</vt:lpstr>
      <vt:lpstr>PowerPoint Presentation</vt:lpstr>
      <vt:lpstr>Is a PPA the best solution for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Offers for  Holy Trinity Parishioners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Laureen Peck</dc:creator>
  <cp:lastModifiedBy>Laureen Peck</cp:lastModifiedBy>
  <cp:revision>6</cp:revision>
  <dcterms:created xsi:type="dcterms:W3CDTF">2020-09-18T22:26:52Z</dcterms:created>
  <dcterms:modified xsi:type="dcterms:W3CDTF">2020-09-18T23:51:23Z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0x010100EBD916D16962FE46BF538EAB2AD45167</vt:lpwstr>
  </property>
</Properties>
</file>